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DM Serif Display" charset="1" panose="00000000000000000000"/>
      <p:regular r:id="rId20"/>
    </p:embeddedFont>
    <p:embeddedFont>
      <p:font typeface="Montserrat" charset="1" panose="00000500000000000000"/>
      <p:regular r:id="rId21"/>
    </p:embeddedFont>
    <p:embeddedFont>
      <p:font typeface="Montserrat Bold" charset="1" panose="000008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svg>
</file>

<file path=ppt/media/image3.jpeg>
</file>

<file path=ppt/media/image4.jpeg>
</file>

<file path=ppt/media/image5.png>
</file>

<file path=ppt/media/image6.sv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46331D"/>
        </a:solidFill>
      </p:bgPr>
    </p:bg>
    <p:spTree>
      <p:nvGrpSpPr>
        <p:cNvPr id="1" name=""/>
        <p:cNvGrpSpPr/>
        <p:nvPr/>
      </p:nvGrpSpPr>
      <p:grpSpPr>
        <a:xfrm>
          <a:off x="0" y="0"/>
          <a:ext cx="0" cy="0"/>
          <a:chOff x="0" y="0"/>
          <a:chExt cx="0" cy="0"/>
        </a:xfrm>
      </p:grpSpPr>
      <p:sp>
        <p:nvSpPr>
          <p:cNvPr name="Freeform 2" id="2"/>
          <p:cNvSpPr/>
          <p:nvPr/>
        </p:nvSpPr>
        <p:spPr>
          <a:xfrm flipH="false" flipV="false" rot="0">
            <a:off x="-188401" y="-3008781"/>
            <a:ext cx="16958533" cy="9539175"/>
          </a:xfrm>
          <a:custGeom>
            <a:avLst/>
            <a:gdLst/>
            <a:ahLst/>
            <a:cxnLst/>
            <a:rect r="r" b="b" t="t" l="l"/>
            <a:pathLst>
              <a:path h="9539175" w="16958533">
                <a:moveTo>
                  <a:pt x="0" y="0"/>
                </a:moveTo>
                <a:lnTo>
                  <a:pt x="16958533" y="0"/>
                </a:lnTo>
                <a:lnTo>
                  <a:pt x="16958533" y="9539175"/>
                </a:lnTo>
                <a:lnTo>
                  <a:pt x="0" y="9539175"/>
                </a:lnTo>
                <a:lnTo>
                  <a:pt x="0" y="0"/>
                </a:lnTo>
                <a:close/>
              </a:path>
            </a:pathLst>
          </a:custGeom>
          <a:blipFill>
            <a:blip r:embed="rId2"/>
            <a:stretch>
              <a:fillRect l="0" t="0" r="0" b="0"/>
            </a:stretch>
          </a:blipFill>
        </p:spPr>
      </p:sp>
      <p:grpSp>
        <p:nvGrpSpPr>
          <p:cNvPr name="Group 3" id="3"/>
          <p:cNvGrpSpPr/>
          <p:nvPr/>
        </p:nvGrpSpPr>
        <p:grpSpPr>
          <a:xfrm rot="0">
            <a:off x="-188401" y="5945210"/>
            <a:ext cx="16958533" cy="5432593"/>
            <a:chOff x="0" y="0"/>
            <a:chExt cx="4466445" cy="1430807"/>
          </a:xfrm>
        </p:grpSpPr>
        <p:sp>
          <p:nvSpPr>
            <p:cNvPr name="Freeform 4" id="4"/>
            <p:cNvSpPr/>
            <p:nvPr/>
          </p:nvSpPr>
          <p:spPr>
            <a:xfrm flipH="false" flipV="false" rot="0">
              <a:off x="0" y="0"/>
              <a:ext cx="4466445" cy="1430807"/>
            </a:xfrm>
            <a:custGeom>
              <a:avLst/>
              <a:gdLst/>
              <a:ahLst/>
              <a:cxnLst/>
              <a:rect r="r" b="b" t="t" l="l"/>
              <a:pathLst>
                <a:path h="1430807" w="4466445">
                  <a:moveTo>
                    <a:pt x="0" y="0"/>
                  </a:moveTo>
                  <a:lnTo>
                    <a:pt x="4466445" y="0"/>
                  </a:lnTo>
                  <a:lnTo>
                    <a:pt x="4466445" y="1430807"/>
                  </a:lnTo>
                  <a:lnTo>
                    <a:pt x="0" y="1430807"/>
                  </a:lnTo>
                  <a:close/>
                </a:path>
              </a:pathLst>
            </a:custGeom>
            <a:solidFill>
              <a:srgbClr val="819DB2"/>
            </a:solidFill>
          </p:spPr>
        </p:sp>
        <p:sp>
          <p:nvSpPr>
            <p:cNvPr name="TextBox 5" id="5"/>
            <p:cNvSpPr txBox="true"/>
            <p:nvPr/>
          </p:nvSpPr>
          <p:spPr>
            <a:xfrm>
              <a:off x="0" y="-38100"/>
              <a:ext cx="4466445" cy="1468907"/>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16770132" y="-733959"/>
            <a:ext cx="1956300" cy="11720288"/>
            <a:chOff x="0" y="0"/>
            <a:chExt cx="515239" cy="3086825"/>
          </a:xfrm>
        </p:grpSpPr>
        <p:sp>
          <p:nvSpPr>
            <p:cNvPr name="Freeform 7" id="7"/>
            <p:cNvSpPr/>
            <p:nvPr/>
          </p:nvSpPr>
          <p:spPr>
            <a:xfrm flipH="false" flipV="false" rot="0">
              <a:off x="0" y="0"/>
              <a:ext cx="515239" cy="3086825"/>
            </a:xfrm>
            <a:custGeom>
              <a:avLst/>
              <a:gdLst/>
              <a:ahLst/>
              <a:cxnLst/>
              <a:rect r="r" b="b" t="t" l="l"/>
              <a:pathLst>
                <a:path h="3086825" w="515239">
                  <a:moveTo>
                    <a:pt x="0" y="0"/>
                  </a:moveTo>
                  <a:lnTo>
                    <a:pt x="515239" y="0"/>
                  </a:lnTo>
                  <a:lnTo>
                    <a:pt x="515239" y="3086825"/>
                  </a:lnTo>
                  <a:lnTo>
                    <a:pt x="0" y="3086825"/>
                  </a:lnTo>
                  <a:close/>
                </a:path>
              </a:pathLst>
            </a:custGeom>
            <a:solidFill>
              <a:srgbClr val="EEF8FF"/>
            </a:solidFill>
          </p:spPr>
        </p:sp>
        <p:sp>
          <p:nvSpPr>
            <p:cNvPr name="TextBox 8" id="8"/>
            <p:cNvSpPr txBox="true"/>
            <p:nvPr/>
          </p:nvSpPr>
          <p:spPr>
            <a:xfrm>
              <a:off x="0" y="-38100"/>
              <a:ext cx="515239" cy="3124925"/>
            </a:xfrm>
            <a:prstGeom prst="rect">
              <a:avLst/>
            </a:prstGeom>
          </p:spPr>
          <p:txBody>
            <a:bodyPr anchor="ctr" rtlCol="false" tIns="50800" lIns="50800" bIns="50800" rIns="50800"/>
            <a:lstStyle/>
            <a:p>
              <a:pPr algn="ctr">
                <a:lnSpc>
                  <a:spcPts val="2940"/>
                </a:lnSpc>
              </a:pPr>
            </a:p>
          </p:txBody>
        </p:sp>
      </p:grpSp>
      <p:sp>
        <p:nvSpPr>
          <p:cNvPr name="TextBox 9" id="9"/>
          <p:cNvSpPr txBox="true"/>
          <p:nvPr/>
        </p:nvSpPr>
        <p:spPr>
          <a:xfrm rot="0">
            <a:off x="385754" y="6108584"/>
            <a:ext cx="13351867" cy="2202503"/>
          </a:xfrm>
          <a:prstGeom prst="rect">
            <a:avLst/>
          </a:prstGeom>
        </p:spPr>
        <p:txBody>
          <a:bodyPr anchor="t" rtlCol="false" tIns="0" lIns="0" bIns="0" rIns="0">
            <a:spAutoFit/>
          </a:bodyPr>
          <a:lstStyle/>
          <a:p>
            <a:pPr algn="l">
              <a:lnSpc>
                <a:spcPts val="18047"/>
              </a:lnSpc>
            </a:pPr>
            <a:r>
              <a:rPr lang="en-US" sz="12891">
                <a:solidFill>
                  <a:srgbClr val="2D4457"/>
                </a:solidFill>
                <a:latin typeface="DM Serif Display"/>
                <a:ea typeface="DM Serif Display"/>
                <a:cs typeface="DM Serif Display"/>
                <a:sym typeface="DM Serif Display"/>
              </a:rPr>
              <a:t> Hotel Booking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862072" y="417177"/>
            <a:ext cx="12019032" cy="6880896"/>
          </a:xfrm>
          <a:custGeom>
            <a:avLst/>
            <a:gdLst/>
            <a:ahLst/>
            <a:cxnLst/>
            <a:rect r="r" b="b" t="t" l="l"/>
            <a:pathLst>
              <a:path h="6880896" w="12019032">
                <a:moveTo>
                  <a:pt x="0" y="0"/>
                </a:moveTo>
                <a:lnTo>
                  <a:pt x="12019032" y="0"/>
                </a:lnTo>
                <a:lnTo>
                  <a:pt x="12019032" y="6880896"/>
                </a:lnTo>
                <a:lnTo>
                  <a:pt x="0" y="6880896"/>
                </a:lnTo>
                <a:lnTo>
                  <a:pt x="0" y="0"/>
                </a:lnTo>
                <a:close/>
              </a:path>
            </a:pathLst>
          </a:custGeom>
          <a:blipFill>
            <a:blip r:embed="rId2"/>
            <a:stretch>
              <a:fillRect l="0" t="0" r="0" b="0"/>
            </a:stretch>
          </a:blipFill>
        </p:spPr>
      </p:sp>
      <p:sp>
        <p:nvSpPr>
          <p:cNvPr name="TextBox 3" id="3"/>
          <p:cNvSpPr txBox="true"/>
          <p:nvPr/>
        </p:nvSpPr>
        <p:spPr>
          <a:xfrm rot="0">
            <a:off x="472857" y="2100510"/>
            <a:ext cx="4854045" cy="4034361"/>
          </a:xfrm>
          <a:prstGeom prst="rect">
            <a:avLst/>
          </a:prstGeom>
        </p:spPr>
        <p:txBody>
          <a:bodyPr anchor="t" rtlCol="false" tIns="0" lIns="0" bIns="0" rIns="0">
            <a:spAutoFit/>
          </a:bodyPr>
          <a:lstStyle/>
          <a:p>
            <a:pPr algn="just">
              <a:lnSpc>
                <a:spcPts val="3596"/>
              </a:lnSpc>
              <a:spcBef>
                <a:spcPct val="0"/>
              </a:spcBef>
            </a:pPr>
            <a:r>
              <a:rPr lang="en-US" sz="2568">
                <a:solidFill>
                  <a:srgbClr val="000000"/>
                </a:solidFill>
                <a:latin typeface="Montserrat"/>
                <a:ea typeface="Montserrat"/>
                <a:cs typeface="Montserrat"/>
                <a:sym typeface="Montserrat"/>
              </a:rPr>
              <a:t>This bar graph demonstrates that cancellations are most common when prices are greatest and are least common when they are lowest. Therefore, the cost of the accommodation is solely responsible for the cancellation.</a:t>
            </a:r>
          </a:p>
        </p:txBody>
      </p:sp>
      <p:sp>
        <p:nvSpPr>
          <p:cNvPr name="TextBox 4" id="4"/>
          <p:cNvSpPr txBox="true"/>
          <p:nvPr/>
        </p:nvSpPr>
        <p:spPr>
          <a:xfrm rot="0">
            <a:off x="2899879" y="8160533"/>
            <a:ext cx="12124039" cy="860425"/>
          </a:xfrm>
          <a:prstGeom prst="rect">
            <a:avLst/>
          </a:prstGeom>
        </p:spPr>
        <p:txBody>
          <a:bodyPr anchor="t" rtlCol="false" tIns="0" lIns="0" bIns="0" rIns="0">
            <a:spAutoFit/>
          </a:bodyPr>
          <a:lstStyle/>
          <a:p>
            <a:pPr algn="ctr">
              <a:lnSpc>
                <a:spcPts val="3500"/>
              </a:lnSpc>
              <a:spcBef>
                <a:spcPct val="0"/>
              </a:spcBef>
            </a:pPr>
            <a:r>
              <a:rPr lang="en-US" sz="2500">
                <a:solidFill>
                  <a:srgbClr val="000000"/>
                </a:solidFill>
                <a:latin typeface="Montserrat"/>
                <a:ea typeface="Montserrat"/>
                <a:cs typeface="Montserrat"/>
                <a:sym typeface="Montserrat"/>
              </a:rPr>
              <a:t>Now, let's see which country has the highest reservation canceled. The top country is Portugal with the highest number of cancellations.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43050" y="-2562225"/>
            <a:ext cx="3086100" cy="5657850"/>
            <a:chOff x="0" y="0"/>
            <a:chExt cx="812800" cy="1490133"/>
          </a:xfrm>
        </p:grpSpPr>
        <p:sp>
          <p:nvSpPr>
            <p:cNvPr name="Freeform 3" id="3"/>
            <p:cNvSpPr/>
            <p:nvPr/>
          </p:nvSpPr>
          <p:spPr>
            <a:xfrm flipH="false" flipV="false" rot="0">
              <a:off x="0" y="0"/>
              <a:ext cx="812800" cy="1490133"/>
            </a:xfrm>
            <a:custGeom>
              <a:avLst/>
              <a:gdLst/>
              <a:ahLst/>
              <a:cxnLst/>
              <a:rect r="r" b="b" t="t" l="l"/>
              <a:pathLst>
                <a:path h="1490133" w="812800">
                  <a:moveTo>
                    <a:pt x="127941" y="0"/>
                  </a:moveTo>
                  <a:lnTo>
                    <a:pt x="684859" y="0"/>
                  </a:lnTo>
                  <a:cubicBezTo>
                    <a:pt x="718791" y="0"/>
                    <a:pt x="751333" y="13479"/>
                    <a:pt x="775327" y="37473"/>
                  </a:cubicBezTo>
                  <a:cubicBezTo>
                    <a:pt x="799321" y="61467"/>
                    <a:pt x="812800" y="94009"/>
                    <a:pt x="812800" y="127941"/>
                  </a:cubicBezTo>
                  <a:lnTo>
                    <a:pt x="812800" y="1362193"/>
                  </a:lnTo>
                  <a:cubicBezTo>
                    <a:pt x="812800" y="1396125"/>
                    <a:pt x="799321" y="1428667"/>
                    <a:pt x="775327" y="1452660"/>
                  </a:cubicBezTo>
                  <a:cubicBezTo>
                    <a:pt x="751333" y="1476654"/>
                    <a:pt x="718791" y="1490133"/>
                    <a:pt x="684859" y="1490133"/>
                  </a:cubicBezTo>
                  <a:lnTo>
                    <a:pt x="127941" y="1490133"/>
                  </a:lnTo>
                  <a:cubicBezTo>
                    <a:pt x="94009" y="1490133"/>
                    <a:pt x="61467" y="1476654"/>
                    <a:pt x="37473" y="1452660"/>
                  </a:cubicBezTo>
                  <a:cubicBezTo>
                    <a:pt x="13479" y="1428667"/>
                    <a:pt x="0" y="1396125"/>
                    <a:pt x="0" y="1362193"/>
                  </a:cubicBezTo>
                  <a:lnTo>
                    <a:pt x="0" y="127941"/>
                  </a:lnTo>
                  <a:cubicBezTo>
                    <a:pt x="0" y="94009"/>
                    <a:pt x="13479" y="61467"/>
                    <a:pt x="37473" y="37473"/>
                  </a:cubicBezTo>
                  <a:cubicBezTo>
                    <a:pt x="61467" y="13479"/>
                    <a:pt x="94009" y="0"/>
                    <a:pt x="127941" y="0"/>
                  </a:cubicBezTo>
                  <a:close/>
                </a:path>
              </a:pathLst>
            </a:custGeom>
            <a:solidFill>
              <a:srgbClr val="5B778D"/>
            </a:solidFill>
          </p:spPr>
        </p:sp>
        <p:sp>
          <p:nvSpPr>
            <p:cNvPr name="TextBox 4" id="4"/>
            <p:cNvSpPr txBox="true"/>
            <p:nvPr/>
          </p:nvSpPr>
          <p:spPr>
            <a:xfrm>
              <a:off x="0" y="-38100"/>
              <a:ext cx="812800" cy="1528233"/>
            </a:xfrm>
            <a:prstGeom prst="rect">
              <a:avLst/>
            </a:prstGeom>
          </p:spPr>
          <p:txBody>
            <a:bodyPr anchor="ctr" rtlCol="false" tIns="50800" lIns="50800" bIns="50800" rIns="50800"/>
            <a:lstStyle/>
            <a:p>
              <a:pPr algn="ctr">
                <a:lnSpc>
                  <a:spcPts val="2940"/>
                </a:lnSpc>
              </a:pPr>
            </a:p>
          </p:txBody>
        </p:sp>
      </p:grpSp>
      <p:grpSp>
        <p:nvGrpSpPr>
          <p:cNvPr name="Group 5" id="5"/>
          <p:cNvGrpSpPr/>
          <p:nvPr/>
        </p:nvGrpSpPr>
        <p:grpSpPr>
          <a:xfrm rot="0">
            <a:off x="-1543050" y="-3590925"/>
            <a:ext cx="3086100" cy="6245706"/>
            <a:chOff x="0" y="0"/>
            <a:chExt cx="4114800" cy="8327608"/>
          </a:xfrm>
        </p:grpSpPr>
        <p:grpSp>
          <p:nvGrpSpPr>
            <p:cNvPr name="Group 6" id="6"/>
            <p:cNvGrpSpPr/>
            <p:nvPr/>
          </p:nvGrpSpPr>
          <p:grpSpPr>
            <a:xfrm rot="0">
              <a:off x="0" y="783808"/>
              <a:ext cx="4114800" cy="7543800"/>
              <a:chOff x="0" y="0"/>
              <a:chExt cx="812800" cy="1490133"/>
            </a:xfrm>
          </p:grpSpPr>
          <p:sp>
            <p:nvSpPr>
              <p:cNvPr name="Freeform 7" id="7"/>
              <p:cNvSpPr/>
              <p:nvPr/>
            </p:nvSpPr>
            <p:spPr>
              <a:xfrm flipH="false" flipV="false" rot="0">
                <a:off x="0" y="0"/>
                <a:ext cx="812800" cy="1490133"/>
              </a:xfrm>
              <a:custGeom>
                <a:avLst/>
                <a:gdLst/>
                <a:ahLst/>
                <a:cxnLst/>
                <a:rect r="r" b="b" t="t" l="l"/>
                <a:pathLst>
                  <a:path h="1490133" w="812800">
                    <a:moveTo>
                      <a:pt x="127941" y="0"/>
                    </a:moveTo>
                    <a:lnTo>
                      <a:pt x="684859" y="0"/>
                    </a:lnTo>
                    <a:cubicBezTo>
                      <a:pt x="718791" y="0"/>
                      <a:pt x="751333" y="13479"/>
                      <a:pt x="775327" y="37473"/>
                    </a:cubicBezTo>
                    <a:cubicBezTo>
                      <a:pt x="799321" y="61467"/>
                      <a:pt x="812800" y="94009"/>
                      <a:pt x="812800" y="127941"/>
                    </a:cubicBezTo>
                    <a:lnTo>
                      <a:pt x="812800" y="1362193"/>
                    </a:lnTo>
                    <a:cubicBezTo>
                      <a:pt x="812800" y="1396125"/>
                      <a:pt x="799321" y="1428667"/>
                      <a:pt x="775327" y="1452660"/>
                    </a:cubicBezTo>
                    <a:cubicBezTo>
                      <a:pt x="751333" y="1476654"/>
                      <a:pt x="718791" y="1490133"/>
                      <a:pt x="684859" y="1490133"/>
                    </a:cubicBezTo>
                    <a:lnTo>
                      <a:pt x="127941" y="1490133"/>
                    </a:lnTo>
                    <a:cubicBezTo>
                      <a:pt x="94009" y="1490133"/>
                      <a:pt x="61467" y="1476654"/>
                      <a:pt x="37473" y="1452660"/>
                    </a:cubicBezTo>
                    <a:cubicBezTo>
                      <a:pt x="13479" y="1428667"/>
                      <a:pt x="0" y="1396125"/>
                      <a:pt x="0" y="1362193"/>
                    </a:cubicBezTo>
                    <a:lnTo>
                      <a:pt x="0" y="127941"/>
                    </a:lnTo>
                    <a:cubicBezTo>
                      <a:pt x="0" y="94009"/>
                      <a:pt x="13479" y="61467"/>
                      <a:pt x="37473" y="37473"/>
                    </a:cubicBezTo>
                    <a:cubicBezTo>
                      <a:pt x="61467" y="13479"/>
                      <a:pt x="94009" y="0"/>
                      <a:pt x="127941" y="0"/>
                    </a:cubicBezTo>
                    <a:close/>
                  </a:path>
                </a:pathLst>
              </a:custGeom>
              <a:solidFill>
                <a:srgbClr val="819DB2"/>
              </a:solidFill>
            </p:spPr>
          </p:sp>
          <p:sp>
            <p:nvSpPr>
              <p:cNvPr name="TextBox 8" id="8"/>
              <p:cNvSpPr txBox="true"/>
              <p:nvPr/>
            </p:nvSpPr>
            <p:spPr>
              <a:xfrm>
                <a:off x="0" y="-38100"/>
                <a:ext cx="812800" cy="1528233"/>
              </a:xfrm>
              <a:prstGeom prst="rect">
                <a:avLst/>
              </a:prstGeom>
            </p:spPr>
            <p:txBody>
              <a:bodyPr anchor="ctr" rtlCol="false" tIns="50800" lIns="50800" bIns="50800" rIns="50800"/>
              <a:lstStyle/>
              <a:p>
                <a:pPr algn="ctr">
                  <a:lnSpc>
                    <a:spcPts val="2940"/>
                  </a:lnSpc>
                </a:pPr>
              </a:p>
            </p:txBody>
          </p:sp>
        </p:grpSp>
        <p:grpSp>
          <p:nvGrpSpPr>
            <p:cNvPr name="Group 9" id="9"/>
            <p:cNvGrpSpPr/>
            <p:nvPr/>
          </p:nvGrpSpPr>
          <p:grpSpPr>
            <a:xfrm rot="0">
              <a:off x="0" y="0"/>
              <a:ext cx="4114800" cy="7543800"/>
              <a:chOff x="0" y="0"/>
              <a:chExt cx="812800" cy="1490133"/>
            </a:xfrm>
          </p:grpSpPr>
          <p:sp>
            <p:nvSpPr>
              <p:cNvPr name="Freeform 10" id="10"/>
              <p:cNvSpPr/>
              <p:nvPr/>
            </p:nvSpPr>
            <p:spPr>
              <a:xfrm flipH="false" flipV="false" rot="0">
                <a:off x="0" y="0"/>
                <a:ext cx="812800" cy="1490133"/>
              </a:xfrm>
              <a:custGeom>
                <a:avLst/>
                <a:gdLst/>
                <a:ahLst/>
                <a:cxnLst/>
                <a:rect r="r" b="b" t="t" l="l"/>
                <a:pathLst>
                  <a:path h="1490133" w="812800">
                    <a:moveTo>
                      <a:pt x="127941" y="0"/>
                    </a:moveTo>
                    <a:lnTo>
                      <a:pt x="684859" y="0"/>
                    </a:lnTo>
                    <a:cubicBezTo>
                      <a:pt x="718791" y="0"/>
                      <a:pt x="751333" y="13479"/>
                      <a:pt x="775327" y="37473"/>
                    </a:cubicBezTo>
                    <a:cubicBezTo>
                      <a:pt x="799321" y="61467"/>
                      <a:pt x="812800" y="94009"/>
                      <a:pt x="812800" y="127941"/>
                    </a:cubicBezTo>
                    <a:lnTo>
                      <a:pt x="812800" y="1362193"/>
                    </a:lnTo>
                    <a:cubicBezTo>
                      <a:pt x="812800" y="1396125"/>
                      <a:pt x="799321" y="1428667"/>
                      <a:pt x="775327" y="1452660"/>
                    </a:cubicBezTo>
                    <a:cubicBezTo>
                      <a:pt x="751333" y="1476654"/>
                      <a:pt x="718791" y="1490133"/>
                      <a:pt x="684859" y="1490133"/>
                    </a:cubicBezTo>
                    <a:lnTo>
                      <a:pt x="127941" y="1490133"/>
                    </a:lnTo>
                    <a:cubicBezTo>
                      <a:pt x="94009" y="1490133"/>
                      <a:pt x="61467" y="1476654"/>
                      <a:pt x="37473" y="1452660"/>
                    </a:cubicBezTo>
                    <a:cubicBezTo>
                      <a:pt x="13479" y="1428667"/>
                      <a:pt x="0" y="1396125"/>
                      <a:pt x="0" y="1362193"/>
                    </a:cubicBezTo>
                    <a:lnTo>
                      <a:pt x="0" y="127941"/>
                    </a:lnTo>
                    <a:cubicBezTo>
                      <a:pt x="0" y="94009"/>
                      <a:pt x="13479" y="61467"/>
                      <a:pt x="37473" y="37473"/>
                    </a:cubicBezTo>
                    <a:cubicBezTo>
                      <a:pt x="61467" y="13479"/>
                      <a:pt x="94009" y="0"/>
                      <a:pt x="127941" y="0"/>
                    </a:cubicBezTo>
                    <a:close/>
                  </a:path>
                </a:pathLst>
              </a:custGeom>
              <a:solidFill>
                <a:srgbClr val="EEF8FF"/>
              </a:solidFill>
            </p:spPr>
          </p:sp>
          <p:sp>
            <p:nvSpPr>
              <p:cNvPr name="TextBox 11" id="11"/>
              <p:cNvSpPr txBox="true"/>
              <p:nvPr/>
            </p:nvSpPr>
            <p:spPr>
              <a:xfrm>
                <a:off x="0" y="-38100"/>
                <a:ext cx="812800" cy="1528233"/>
              </a:xfrm>
              <a:prstGeom prst="rect">
                <a:avLst/>
              </a:prstGeom>
            </p:spPr>
            <p:txBody>
              <a:bodyPr anchor="ctr" rtlCol="false" tIns="50800" lIns="50800" bIns="50800" rIns="50800"/>
              <a:lstStyle/>
              <a:p>
                <a:pPr algn="ctr">
                  <a:lnSpc>
                    <a:spcPts val="2940"/>
                  </a:lnSpc>
                </a:pPr>
              </a:p>
            </p:txBody>
          </p:sp>
        </p:grpSp>
      </p:grpSp>
      <p:sp>
        <p:nvSpPr>
          <p:cNvPr name="Freeform 12" id="12"/>
          <p:cNvSpPr/>
          <p:nvPr/>
        </p:nvSpPr>
        <p:spPr>
          <a:xfrm flipH="false" flipV="false" rot="0">
            <a:off x="8322974" y="796812"/>
            <a:ext cx="8434189" cy="8241742"/>
          </a:xfrm>
          <a:custGeom>
            <a:avLst/>
            <a:gdLst/>
            <a:ahLst/>
            <a:cxnLst/>
            <a:rect r="r" b="b" t="t" l="l"/>
            <a:pathLst>
              <a:path h="8241742" w="8434189">
                <a:moveTo>
                  <a:pt x="0" y="0"/>
                </a:moveTo>
                <a:lnTo>
                  <a:pt x="8434189" y="0"/>
                </a:lnTo>
                <a:lnTo>
                  <a:pt x="8434189" y="8241741"/>
                </a:lnTo>
                <a:lnTo>
                  <a:pt x="0" y="8241741"/>
                </a:lnTo>
                <a:lnTo>
                  <a:pt x="0" y="0"/>
                </a:lnTo>
                <a:close/>
              </a:path>
            </a:pathLst>
          </a:custGeom>
          <a:blipFill>
            <a:blip r:embed="rId2"/>
            <a:stretch>
              <a:fillRect l="-2062" t="0" r="-538" b="-8664"/>
            </a:stretch>
          </a:blipFill>
        </p:spPr>
      </p:sp>
      <p:sp>
        <p:nvSpPr>
          <p:cNvPr name="TextBox 13" id="13"/>
          <p:cNvSpPr txBox="true"/>
          <p:nvPr/>
        </p:nvSpPr>
        <p:spPr>
          <a:xfrm rot="0">
            <a:off x="746945" y="3685611"/>
            <a:ext cx="6928121" cy="4929505"/>
          </a:xfrm>
          <a:prstGeom prst="rect">
            <a:avLst/>
          </a:prstGeom>
        </p:spPr>
        <p:txBody>
          <a:bodyPr anchor="t" rtlCol="false" tIns="0" lIns="0" bIns="0" rIns="0">
            <a:spAutoFit/>
          </a:bodyPr>
          <a:lstStyle/>
          <a:p>
            <a:pPr algn="just">
              <a:lnSpc>
                <a:spcPts val="3920"/>
              </a:lnSpc>
              <a:spcBef>
                <a:spcPct val="0"/>
              </a:spcBef>
            </a:pPr>
            <a:r>
              <a:rPr lang="en-US" sz="2800">
                <a:solidFill>
                  <a:srgbClr val="000000"/>
                </a:solidFill>
                <a:latin typeface="Montserrat"/>
                <a:ea typeface="Montserrat"/>
                <a:cs typeface="Montserrat"/>
                <a:sym typeface="Montserrat"/>
              </a:rPr>
              <a:t>Let's check the area from where guests are visiting the hotels and making reservations. Is it coming from Direct or Groups, Online or Offline Travel Agents? Around 46% of the clients come from online travel agencies, whereas 27% come from groups. Only 4% of clients book hotels directly by visiting them and making reservations.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481747" y="-336024"/>
            <a:ext cx="2601452" cy="11305792"/>
            <a:chOff x="0" y="0"/>
            <a:chExt cx="3468602" cy="15074390"/>
          </a:xfrm>
        </p:grpSpPr>
        <p:sp>
          <p:nvSpPr>
            <p:cNvPr name="Freeform 3" id="3"/>
            <p:cNvSpPr/>
            <p:nvPr/>
          </p:nvSpPr>
          <p:spPr>
            <a:xfrm flipH="true" flipV="false" rot="5400000">
              <a:off x="-6033519" y="6033519"/>
              <a:ext cx="14847586" cy="2780548"/>
            </a:xfrm>
            <a:custGeom>
              <a:avLst/>
              <a:gdLst/>
              <a:ahLst/>
              <a:cxnLst/>
              <a:rect r="r" b="b" t="t" l="l"/>
              <a:pathLst>
                <a:path h="2780548" w="14847586">
                  <a:moveTo>
                    <a:pt x="14847586" y="0"/>
                  </a:moveTo>
                  <a:lnTo>
                    <a:pt x="0" y="0"/>
                  </a:lnTo>
                  <a:lnTo>
                    <a:pt x="0" y="2780548"/>
                  </a:lnTo>
                  <a:lnTo>
                    <a:pt x="14847586" y="2780548"/>
                  </a:lnTo>
                  <a:lnTo>
                    <a:pt x="1484758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5400000">
              <a:off x="-5345465" y="6260322"/>
              <a:ext cx="14847586" cy="2780548"/>
            </a:xfrm>
            <a:custGeom>
              <a:avLst/>
              <a:gdLst/>
              <a:ahLst/>
              <a:cxnLst/>
              <a:rect r="r" b="b" t="t" l="l"/>
              <a:pathLst>
                <a:path h="2780548" w="14847586">
                  <a:moveTo>
                    <a:pt x="14847586" y="0"/>
                  </a:moveTo>
                  <a:lnTo>
                    <a:pt x="0" y="0"/>
                  </a:lnTo>
                  <a:lnTo>
                    <a:pt x="0" y="2780548"/>
                  </a:lnTo>
                  <a:lnTo>
                    <a:pt x="14847586" y="2780548"/>
                  </a:lnTo>
                  <a:lnTo>
                    <a:pt x="14847586"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5" id="5"/>
          <p:cNvSpPr/>
          <p:nvPr/>
        </p:nvSpPr>
        <p:spPr>
          <a:xfrm flipH="true" flipV="false" rot="-10800000">
            <a:off x="-314402" y="9424045"/>
            <a:ext cx="18024827" cy="3375558"/>
          </a:xfrm>
          <a:custGeom>
            <a:avLst/>
            <a:gdLst/>
            <a:ahLst/>
            <a:cxnLst/>
            <a:rect r="r" b="b" t="t" l="l"/>
            <a:pathLst>
              <a:path h="3375558" w="18024827">
                <a:moveTo>
                  <a:pt x="18024826" y="0"/>
                </a:moveTo>
                <a:lnTo>
                  <a:pt x="0" y="0"/>
                </a:lnTo>
                <a:lnTo>
                  <a:pt x="0" y="3375559"/>
                </a:lnTo>
                <a:lnTo>
                  <a:pt x="18024826" y="3375559"/>
                </a:lnTo>
                <a:lnTo>
                  <a:pt x="1802482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28700" y="1515671"/>
            <a:ext cx="15659104" cy="5129787"/>
          </a:xfrm>
          <a:custGeom>
            <a:avLst/>
            <a:gdLst/>
            <a:ahLst/>
            <a:cxnLst/>
            <a:rect r="r" b="b" t="t" l="l"/>
            <a:pathLst>
              <a:path h="5129787" w="15659104">
                <a:moveTo>
                  <a:pt x="0" y="0"/>
                </a:moveTo>
                <a:lnTo>
                  <a:pt x="15659104" y="0"/>
                </a:lnTo>
                <a:lnTo>
                  <a:pt x="15659104" y="5129786"/>
                </a:lnTo>
                <a:lnTo>
                  <a:pt x="0" y="5129786"/>
                </a:lnTo>
                <a:lnTo>
                  <a:pt x="0" y="0"/>
                </a:lnTo>
                <a:close/>
              </a:path>
            </a:pathLst>
          </a:custGeom>
          <a:blipFill>
            <a:blip r:embed="rId6"/>
            <a:stretch>
              <a:fillRect l="0" t="-1893" r="0" b="-1893"/>
            </a:stretch>
          </a:blipFill>
        </p:spPr>
      </p:sp>
      <p:sp>
        <p:nvSpPr>
          <p:cNvPr name="TextBox 7" id="7"/>
          <p:cNvSpPr txBox="true"/>
          <p:nvPr/>
        </p:nvSpPr>
        <p:spPr>
          <a:xfrm rot="0">
            <a:off x="1368854" y="7419889"/>
            <a:ext cx="14969567" cy="1353185"/>
          </a:xfrm>
          <a:prstGeom prst="rect">
            <a:avLst/>
          </a:prstGeom>
        </p:spPr>
        <p:txBody>
          <a:bodyPr anchor="t" rtlCol="false" tIns="0" lIns="0" bIns="0" rIns="0">
            <a:spAutoFit/>
          </a:bodyPr>
          <a:lstStyle/>
          <a:p>
            <a:pPr algn="l">
              <a:lnSpc>
                <a:spcPts val="3640"/>
              </a:lnSpc>
              <a:spcBef>
                <a:spcPct val="0"/>
              </a:spcBef>
            </a:pPr>
            <a:r>
              <a:rPr lang="en-US" sz="2600">
                <a:solidFill>
                  <a:srgbClr val="000000"/>
                </a:solidFill>
                <a:latin typeface="Montserrat"/>
                <a:ea typeface="Montserrat"/>
                <a:cs typeface="Montserrat"/>
                <a:sym typeface="Montserrat"/>
              </a:rPr>
              <a:t>As seen in the graph, reservations are canceled when the average daily rate is higher than when it is not canceled. It clearly proves all the above analysis that the higher price leads to higher cancellation.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5400000">
            <a:off x="12460965" y="4355037"/>
            <a:ext cx="11135690" cy="2085411"/>
          </a:xfrm>
          <a:custGeom>
            <a:avLst/>
            <a:gdLst/>
            <a:ahLst/>
            <a:cxnLst/>
            <a:rect r="r" b="b" t="t" l="l"/>
            <a:pathLst>
              <a:path h="2085411" w="11135690">
                <a:moveTo>
                  <a:pt x="11135689" y="0"/>
                </a:moveTo>
                <a:lnTo>
                  <a:pt x="0" y="0"/>
                </a:lnTo>
                <a:lnTo>
                  <a:pt x="0" y="2085411"/>
                </a:lnTo>
                <a:lnTo>
                  <a:pt x="11135689" y="2085411"/>
                </a:lnTo>
                <a:lnTo>
                  <a:pt x="1113568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5400000">
            <a:off x="13019911" y="4355037"/>
            <a:ext cx="11135690" cy="2085411"/>
          </a:xfrm>
          <a:custGeom>
            <a:avLst/>
            <a:gdLst/>
            <a:ahLst/>
            <a:cxnLst/>
            <a:rect r="r" b="b" t="t" l="l"/>
            <a:pathLst>
              <a:path h="2085411" w="11135690">
                <a:moveTo>
                  <a:pt x="11135689" y="0"/>
                </a:moveTo>
                <a:lnTo>
                  <a:pt x="0" y="0"/>
                </a:lnTo>
                <a:lnTo>
                  <a:pt x="0" y="2085411"/>
                </a:lnTo>
                <a:lnTo>
                  <a:pt x="11135689" y="2085411"/>
                </a:lnTo>
                <a:lnTo>
                  <a:pt x="11135689"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10800000">
            <a:off x="-177951" y="9353550"/>
            <a:ext cx="11135690" cy="2085411"/>
          </a:xfrm>
          <a:custGeom>
            <a:avLst/>
            <a:gdLst/>
            <a:ahLst/>
            <a:cxnLst/>
            <a:rect r="r" b="b" t="t" l="l"/>
            <a:pathLst>
              <a:path h="2085411" w="11135690">
                <a:moveTo>
                  <a:pt x="11135689" y="0"/>
                </a:moveTo>
                <a:lnTo>
                  <a:pt x="0" y="0"/>
                </a:lnTo>
                <a:lnTo>
                  <a:pt x="0" y="2085411"/>
                </a:lnTo>
                <a:lnTo>
                  <a:pt x="11135689" y="2085411"/>
                </a:lnTo>
                <a:lnTo>
                  <a:pt x="11135689"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800558" y="446900"/>
            <a:ext cx="15368379" cy="8086780"/>
          </a:xfrm>
          <a:prstGeom prst="rect">
            <a:avLst/>
          </a:prstGeom>
        </p:spPr>
        <p:txBody>
          <a:bodyPr anchor="t" rtlCol="false" tIns="0" lIns="0" bIns="0" rIns="0">
            <a:spAutoFit/>
          </a:bodyPr>
          <a:lstStyle/>
          <a:p>
            <a:pPr algn="just">
              <a:lnSpc>
                <a:spcPts val="5919"/>
              </a:lnSpc>
            </a:pPr>
            <a:r>
              <a:rPr lang="en-US" b="true" sz="3999" spc="59">
                <a:solidFill>
                  <a:srgbClr val="000000"/>
                </a:solidFill>
                <a:latin typeface="Montserrat Bold"/>
                <a:ea typeface="Montserrat Bold"/>
                <a:cs typeface="Montserrat Bold"/>
                <a:sym typeface="Montserrat Bold"/>
              </a:rPr>
              <a:t>Suggestions</a:t>
            </a:r>
            <a:r>
              <a:rPr lang="en-US" sz="3999" spc="59">
                <a:solidFill>
                  <a:srgbClr val="000000"/>
                </a:solidFill>
                <a:latin typeface="Montserrat"/>
                <a:ea typeface="Montserrat"/>
                <a:cs typeface="Montserrat"/>
                <a:sym typeface="Montserrat"/>
              </a:rPr>
              <a:t>:</a:t>
            </a:r>
          </a:p>
          <a:p>
            <a:pPr algn="just">
              <a:lnSpc>
                <a:spcPts val="4879"/>
              </a:lnSpc>
            </a:pPr>
          </a:p>
          <a:p>
            <a:pPr algn="just" marL="647000" indent="-323500" lvl="1">
              <a:lnSpc>
                <a:spcPts val="4435"/>
              </a:lnSpc>
              <a:buFont typeface="Arial"/>
              <a:buChar char="•"/>
            </a:pPr>
            <a:r>
              <a:rPr lang="en-US" sz="2996" spc="44">
                <a:solidFill>
                  <a:srgbClr val="000000"/>
                </a:solidFill>
                <a:latin typeface="Montserrat"/>
                <a:ea typeface="Montserrat"/>
                <a:cs typeface="Montserrat"/>
                <a:sym typeface="Montserrat"/>
              </a:rPr>
              <a:t>Cancellation rates rise as the price does. To prevent cancellations of reservations, hotels could work on their pricing strategies and try to lower the rates for specific hotels based on locations. They can also provide some discounts to the consumers.</a:t>
            </a:r>
          </a:p>
          <a:p>
            <a:pPr algn="just" marL="647000" indent="-323500" lvl="1">
              <a:lnSpc>
                <a:spcPts val="4435"/>
              </a:lnSpc>
              <a:buFont typeface="Arial"/>
              <a:buChar char="•"/>
            </a:pPr>
            <a:r>
              <a:rPr lang="en-US" sz="2996" spc="44">
                <a:solidFill>
                  <a:srgbClr val="000000"/>
                </a:solidFill>
                <a:latin typeface="Montserrat"/>
                <a:ea typeface="Montserrat"/>
                <a:cs typeface="Montserrat"/>
                <a:sym typeface="Montserrat"/>
              </a:rPr>
              <a:t>As the ratio of the cancellation and not cancellation of the resort hotel is higher in the resort hotel than the city hotels. So, the hotels should provide a reasonable discount on the room prices on weekends or on holidays.</a:t>
            </a:r>
          </a:p>
          <a:p>
            <a:pPr algn="just" marL="647000" indent="-323500" lvl="1">
              <a:lnSpc>
                <a:spcPts val="4435"/>
              </a:lnSpc>
              <a:buFont typeface="Arial"/>
              <a:buChar char="•"/>
            </a:pPr>
            <a:r>
              <a:rPr lang="en-US" sz="2996" spc="44">
                <a:solidFill>
                  <a:srgbClr val="000000"/>
                </a:solidFill>
                <a:latin typeface="Montserrat"/>
                <a:ea typeface="Montserrat"/>
                <a:cs typeface="Montserrat"/>
                <a:sym typeface="Montserrat"/>
              </a:rPr>
              <a:t>In the month of January, hotels can start campaigns or marketing with a reasonable amount to increase their revenue as the cancellation is the highest in this month.</a:t>
            </a:r>
          </a:p>
          <a:p>
            <a:pPr algn="just" marL="647000" indent="-323500" lvl="1">
              <a:lnSpc>
                <a:spcPts val="4435"/>
              </a:lnSpc>
              <a:buFont typeface="Arial"/>
              <a:buChar char="•"/>
            </a:pPr>
            <a:r>
              <a:rPr lang="en-US" sz="2996" spc="44">
                <a:solidFill>
                  <a:srgbClr val="000000"/>
                </a:solidFill>
                <a:latin typeface="Montserrat"/>
                <a:ea typeface="Montserrat"/>
                <a:cs typeface="Montserrat"/>
                <a:sym typeface="Montserrat"/>
              </a:rPr>
              <a:t>They can also increase the quality of their hotels and their services mainly in Portugal to reduce the cancellation rate.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481747" y="-336024"/>
            <a:ext cx="2601452" cy="11305792"/>
            <a:chOff x="0" y="0"/>
            <a:chExt cx="3468602" cy="15074390"/>
          </a:xfrm>
        </p:grpSpPr>
        <p:sp>
          <p:nvSpPr>
            <p:cNvPr name="Freeform 3" id="3"/>
            <p:cNvSpPr/>
            <p:nvPr/>
          </p:nvSpPr>
          <p:spPr>
            <a:xfrm flipH="true" flipV="false" rot="5400000">
              <a:off x="-6033519" y="6033519"/>
              <a:ext cx="14847586" cy="2780548"/>
            </a:xfrm>
            <a:custGeom>
              <a:avLst/>
              <a:gdLst/>
              <a:ahLst/>
              <a:cxnLst/>
              <a:rect r="r" b="b" t="t" l="l"/>
              <a:pathLst>
                <a:path h="2780548" w="14847586">
                  <a:moveTo>
                    <a:pt x="14847586" y="0"/>
                  </a:moveTo>
                  <a:lnTo>
                    <a:pt x="0" y="0"/>
                  </a:lnTo>
                  <a:lnTo>
                    <a:pt x="0" y="2780548"/>
                  </a:lnTo>
                  <a:lnTo>
                    <a:pt x="14847586" y="2780548"/>
                  </a:lnTo>
                  <a:lnTo>
                    <a:pt x="1484758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5400000">
              <a:off x="-5345465" y="6260322"/>
              <a:ext cx="14847586" cy="2780548"/>
            </a:xfrm>
            <a:custGeom>
              <a:avLst/>
              <a:gdLst/>
              <a:ahLst/>
              <a:cxnLst/>
              <a:rect r="r" b="b" t="t" l="l"/>
              <a:pathLst>
                <a:path h="2780548" w="14847586">
                  <a:moveTo>
                    <a:pt x="14847586" y="0"/>
                  </a:moveTo>
                  <a:lnTo>
                    <a:pt x="0" y="0"/>
                  </a:lnTo>
                  <a:lnTo>
                    <a:pt x="0" y="2780548"/>
                  </a:lnTo>
                  <a:lnTo>
                    <a:pt x="14847586" y="2780548"/>
                  </a:lnTo>
                  <a:lnTo>
                    <a:pt x="14847586"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5" id="5"/>
          <p:cNvSpPr/>
          <p:nvPr/>
        </p:nvSpPr>
        <p:spPr>
          <a:xfrm flipH="true" flipV="false" rot="-10800000">
            <a:off x="-314402" y="9424045"/>
            <a:ext cx="18024827" cy="3375558"/>
          </a:xfrm>
          <a:custGeom>
            <a:avLst/>
            <a:gdLst/>
            <a:ahLst/>
            <a:cxnLst/>
            <a:rect r="r" b="b" t="t" l="l"/>
            <a:pathLst>
              <a:path h="3375558" w="18024827">
                <a:moveTo>
                  <a:pt x="18024826" y="0"/>
                </a:moveTo>
                <a:lnTo>
                  <a:pt x="0" y="0"/>
                </a:lnTo>
                <a:lnTo>
                  <a:pt x="0" y="3375559"/>
                </a:lnTo>
                <a:lnTo>
                  <a:pt x="18024826" y="3375559"/>
                </a:lnTo>
                <a:lnTo>
                  <a:pt x="18024826"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543050" y="-2828925"/>
            <a:ext cx="3086100" cy="6245706"/>
            <a:chOff x="0" y="0"/>
            <a:chExt cx="4114800" cy="8327608"/>
          </a:xfrm>
        </p:grpSpPr>
        <p:grpSp>
          <p:nvGrpSpPr>
            <p:cNvPr name="Group 7" id="7"/>
            <p:cNvGrpSpPr/>
            <p:nvPr/>
          </p:nvGrpSpPr>
          <p:grpSpPr>
            <a:xfrm rot="0">
              <a:off x="0" y="783808"/>
              <a:ext cx="4114800" cy="7543800"/>
              <a:chOff x="0" y="0"/>
              <a:chExt cx="812800" cy="1490133"/>
            </a:xfrm>
          </p:grpSpPr>
          <p:sp>
            <p:nvSpPr>
              <p:cNvPr name="Freeform 8" id="8"/>
              <p:cNvSpPr/>
              <p:nvPr/>
            </p:nvSpPr>
            <p:spPr>
              <a:xfrm flipH="false" flipV="false" rot="0">
                <a:off x="0" y="0"/>
                <a:ext cx="812800" cy="1490133"/>
              </a:xfrm>
              <a:custGeom>
                <a:avLst/>
                <a:gdLst/>
                <a:ahLst/>
                <a:cxnLst/>
                <a:rect r="r" b="b" t="t" l="l"/>
                <a:pathLst>
                  <a:path h="1490133" w="812800">
                    <a:moveTo>
                      <a:pt x="127941" y="0"/>
                    </a:moveTo>
                    <a:lnTo>
                      <a:pt x="684859" y="0"/>
                    </a:lnTo>
                    <a:cubicBezTo>
                      <a:pt x="718791" y="0"/>
                      <a:pt x="751333" y="13479"/>
                      <a:pt x="775327" y="37473"/>
                    </a:cubicBezTo>
                    <a:cubicBezTo>
                      <a:pt x="799321" y="61467"/>
                      <a:pt x="812800" y="94009"/>
                      <a:pt x="812800" y="127941"/>
                    </a:cubicBezTo>
                    <a:lnTo>
                      <a:pt x="812800" y="1362193"/>
                    </a:lnTo>
                    <a:cubicBezTo>
                      <a:pt x="812800" y="1396125"/>
                      <a:pt x="799321" y="1428667"/>
                      <a:pt x="775327" y="1452660"/>
                    </a:cubicBezTo>
                    <a:cubicBezTo>
                      <a:pt x="751333" y="1476654"/>
                      <a:pt x="718791" y="1490133"/>
                      <a:pt x="684859" y="1490133"/>
                    </a:cubicBezTo>
                    <a:lnTo>
                      <a:pt x="127941" y="1490133"/>
                    </a:lnTo>
                    <a:cubicBezTo>
                      <a:pt x="94009" y="1490133"/>
                      <a:pt x="61467" y="1476654"/>
                      <a:pt x="37473" y="1452660"/>
                    </a:cubicBezTo>
                    <a:cubicBezTo>
                      <a:pt x="13479" y="1428667"/>
                      <a:pt x="0" y="1396125"/>
                      <a:pt x="0" y="1362193"/>
                    </a:cubicBezTo>
                    <a:lnTo>
                      <a:pt x="0" y="127941"/>
                    </a:lnTo>
                    <a:cubicBezTo>
                      <a:pt x="0" y="94009"/>
                      <a:pt x="13479" y="61467"/>
                      <a:pt x="37473" y="37473"/>
                    </a:cubicBezTo>
                    <a:cubicBezTo>
                      <a:pt x="61467" y="13479"/>
                      <a:pt x="94009" y="0"/>
                      <a:pt x="127941" y="0"/>
                    </a:cubicBezTo>
                    <a:close/>
                  </a:path>
                </a:pathLst>
              </a:custGeom>
              <a:solidFill>
                <a:srgbClr val="819DB2"/>
              </a:solidFill>
            </p:spPr>
          </p:sp>
          <p:sp>
            <p:nvSpPr>
              <p:cNvPr name="TextBox 9" id="9"/>
              <p:cNvSpPr txBox="true"/>
              <p:nvPr/>
            </p:nvSpPr>
            <p:spPr>
              <a:xfrm>
                <a:off x="0" y="-38100"/>
                <a:ext cx="812800" cy="1528233"/>
              </a:xfrm>
              <a:prstGeom prst="rect">
                <a:avLst/>
              </a:prstGeom>
            </p:spPr>
            <p:txBody>
              <a:bodyPr anchor="ctr" rtlCol="false" tIns="50800" lIns="50800" bIns="50800" rIns="50800"/>
              <a:lstStyle/>
              <a:p>
                <a:pPr algn="ctr">
                  <a:lnSpc>
                    <a:spcPts val="2940"/>
                  </a:lnSpc>
                </a:pPr>
              </a:p>
            </p:txBody>
          </p:sp>
        </p:grpSp>
        <p:grpSp>
          <p:nvGrpSpPr>
            <p:cNvPr name="Group 10" id="10"/>
            <p:cNvGrpSpPr/>
            <p:nvPr/>
          </p:nvGrpSpPr>
          <p:grpSpPr>
            <a:xfrm rot="0">
              <a:off x="0" y="0"/>
              <a:ext cx="4114800" cy="7543800"/>
              <a:chOff x="0" y="0"/>
              <a:chExt cx="812800" cy="1490133"/>
            </a:xfrm>
          </p:grpSpPr>
          <p:sp>
            <p:nvSpPr>
              <p:cNvPr name="Freeform 11" id="11"/>
              <p:cNvSpPr/>
              <p:nvPr/>
            </p:nvSpPr>
            <p:spPr>
              <a:xfrm flipH="false" flipV="false" rot="0">
                <a:off x="0" y="0"/>
                <a:ext cx="812800" cy="1490133"/>
              </a:xfrm>
              <a:custGeom>
                <a:avLst/>
                <a:gdLst/>
                <a:ahLst/>
                <a:cxnLst/>
                <a:rect r="r" b="b" t="t" l="l"/>
                <a:pathLst>
                  <a:path h="1490133" w="812800">
                    <a:moveTo>
                      <a:pt x="127941" y="0"/>
                    </a:moveTo>
                    <a:lnTo>
                      <a:pt x="684859" y="0"/>
                    </a:lnTo>
                    <a:cubicBezTo>
                      <a:pt x="718791" y="0"/>
                      <a:pt x="751333" y="13479"/>
                      <a:pt x="775327" y="37473"/>
                    </a:cubicBezTo>
                    <a:cubicBezTo>
                      <a:pt x="799321" y="61467"/>
                      <a:pt x="812800" y="94009"/>
                      <a:pt x="812800" y="127941"/>
                    </a:cubicBezTo>
                    <a:lnTo>
                      <a:pt x="812800" y="1362193"/>
                    </a:lnTo>
                    <a:cubicBezTo>
                      <a:pt x="812800" y="1396125"/>
                      <a:pt x="799321" y="1428667"/>
                      <a:pt x="775327" y="1452660"/>
                    </a:cubicBezTo>
                    <a:cubicBezTo>
                      <a:pt x="751333" y="1476654"/>
                      <a:pt x="718791" y="1490133"/>
                      <a:pt x="684859" y="1490133"/>
                    </a:cubicBezTo>
                    <a:lnTo>
                      <a:pt x="127941" y="1490133"/>
                    </a:lnTo>
                    <a:cubicBezTo>
                      <a:pt x="94009" y="1490133"/>
                      <a:pt x="61467" y="1476654"/>
                      <a:pt x="37473" y="1452660"/>
                    </a:cubicBezTo>
                    <a:cubicBezTo>
                      <a:pt x="13479" y="1428667"/>
                      <a:pt x="0" y="1396125"/>
                      <a:pt x="0" y="1362193"/>
                    </a:cubicBezTo>
                    <a:lnTo>
                      <a:pt x="0" y="127941"/>
                    </a:lnTo>
                    <a:cubicBezTo>
                      <a:pt x="0" y="94009"/>
                      <a:pt x="13479" y="61467"/>
                      <a:pt x="37473" y="37473"/>
                    </a:cubicBezTo>
                    <a:cubicBezTo>
                      <a:pt x="61467" y="13479"/>
                      <a:pt x="94009" y="0"/>
                      <a:pt x="127941" y="0"/>
                    </a:cubicBezTo>
                    <a:close/>
                  </a:path>
                </a:pathLst>
              </a:custGeom>
              <a:solidFill>
                <a:srgbClr val="EEF8FF"/>
              </a:solidFill>
            </p:spPr>
          </p:sp>
          <p:sp>
            <p:nvSpPr>
              <p:cNvPr name="TextBox 12" id="12"/>
              <p:cNvSpPr txBox="true"/>
              <p:nvPr/>
            </p:nvSpPr>
            <p:spPr>
              <a:xfrm>
                <a:off x="0" y="-38100"/>
                <a:ext cx="812800" cy="1528233"/>
              </a:xfrm>
              <a:prstGeom prst="rect">
                <a:avLst/>
              </a:prstGeom>
            </p:spPr>
            <p:txBody>
              <a:bodyPr anchor="ctr" rtlCol="false" tIns="50800" lIns="50800" bIns="50800" rIns="50800"/>
              <a:lstStyle/>
              <a:p>
                <a:pPr algn="ctr">
                  <a:lnSpc>
                    <a:spcPts val="2940"/>
                  </a:lnSpc>
                </a:pPr>
              </a:p>
            </p:txBody>
          </p:sp>
        </p:grpSp>
      </p:grpSp>
      <p:sp>
        <p:nvSpPr>
          <p:cNvPr name="TextBox 13" id="13"/>
          <p:cNvSpPr txBox="true"/>
          <p:nvPr/>
        </p:nvSpPr>
        <p:spPr>
          <a:xfrm rot="0">
            <a:off x="2337820" y="1913402"/>
            <a:ext cx="13612360" cy="6124602"/>
          </a:xfrm>
          <a:prstGeom prst="rect">
            <a:avLst/>
          </a:prstGeom>
        </p:spPr>
        <p:txBody>
          <a:bodyPr anchor="t" rtlCol="false" tIns="0" lIns="0" bIns="0" rIns="0">
            <a:spAutoFit/>
          </a:bodyPr>
          <a:lstStyle/>
          <a:p>
            <a:pPr algn="just">
              <a:lnSpc>
                <a:spcPts val="6393"/>
              </a:lnSpc>
              <a:spcBef>
                <a:spcPct val="0"/>
              </a:spcBef>
            </a:pPr>
            <a:r>
              <a:rPr lang="en-US" b="true" sz="4566">
                <a:solidFill>
                  <a:srgbClr val="000000"/>
                </a:solidFill>
                <a:latin typeface="Montserrat Bold"/>
                <a:ea typeface="Montserrat Bold"/>
                <a:cs typeface="Montserrat Bold"/>
                <a:sym typeface="Montserrat Bold"/>
              </a:rPr>
              <a:t>Conclusion:</a:t>
            </a:r>
          </a:p>
          <a:p>
            <a:pPr algn="just">
              <a:lnSpc>
                <a:spcPts val="6393"/>
              </a:lnSpc>
              <a:spcBef>
                <a:spcPct val="0"/>
              </a:spcBef>
            </a:pPr>
          </a:p>
          <a:p>
            <a:pPr algn="just">
              <a:lnSpc>
                <a:spcPts val="5133"/>
              </a:lnSpc>
              <a:spcBef>
                <a:spcPct val="0"/>
              </a:spcBef>
            </a:pPr>
            <a:r>
              <a:rPr lang="en-US" sz="3666">
                <a:solidFill>
                  <a:srgbClr val="000000"/>
                </a:solidFill>
                <a:latin typeface="Montserrat"/>
                <a:ea typeface="Montserrat"/>
                <a:cs typeface="Montserrat"/>
                <a:sym typeface="Montserrat"/>
              </a:rPr>
              <a:t>This analysis provides actionable insights into minimizing booking cancellations and improving the financial performance of City and Resort Hotels. The main factors driving cancellations include price, lead time, and booking type, and addressing these through strategic policies can greatly enhance hotel occupancy rates and revenue.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611386" y="0"/>
            <a:ext cx="7676614" cy="10876884"/>
          </a:xfrm>
          <a:custGeom>
            <a:avLst/>
            <a:gdLst/>
            <a:ahLst/>
            <a:cxnLst/>
            <a:rect r="r" b="b" t="t" l="l"/>
            <a:pathLst>
              <a:path h="10876884" w="7676614">
                <a:moveTo>
                  <a:pt x="0" y="0"/>
                </a:moveTo>
                <a:lnTo>
                  <a:pt x="7676614" y="0"/>
                </a:lnTo>
                <a:lnTo>
                  <a:pt x="7676614" y="10876884"/>
                </a:lnTo>
                <a:lnTo>
                  <a:pt x="0" y="10876884"/>
                </a:lnTo>
                <a:lnTo>
                  <a:pt x="0" y="0"/>
                </a:lnTo>
                <a:close/>
              </a:path>
            </a:pathLst>
          </a:custGeom>
          <a:blipFill>
            <a:blip r:embed="rId2"/>
            <a:stretch>
              <a:fillRect l="0" t="-2257" r="-5882" b="-2257"/>
            </a:stretch>
          </a:blipFill>
        </p:spPr>
      </p:sp>
      <p:grpSp>
        <p:nvGrpSpPr>
          <p:cNvPr name="Group 3" id="3"/>
          <p:cNvGrpSpPr/>
          <p:nvPr/>
        </p:nvGrpSpPr>
        <p:grpSpPr>
          <a:xfrm rot="0">
            <a:off x="9410700" y="-716644"/>
            <a:ext cx="1689600" cy="11720288"/>
            <a:chOff x="0" y="0"/>
            <a:chExt cx="444997" cy="3086825"/>
          </a:xfrm>
        </p:grpSpPr>
        <p:sp>
          <p:nvSpPr>
            <p:cNvPr name="Freeform 4" id="4"/>
            <p:cNvSpPr/>
            <p:nvPr/>
          </p:nvSpPr>
          <p:spPr>
            <a:xfrm flipH="false" flipV="false" rot="0">
              <a:off x="0" y="0"/>
              <a:ext cx="444997" cy="3086825"/>
            </a:xfrm>
            <a:custGeom>
              <a:avLst/>
              <a:gdLst/>
              <a:ahLst/>
              <a:cxnLst/>
              <a:rect r="r" b="b" t="t" l="l"/>
              <a:pathLst>
                <a:path h="3086825" w="444997">
                  <a:moveTo>
                    <a:pt x="0" y="0"/>
                  </a:moveTo>
                  <a:lnTo>
                    <a:pt x="444997" y="0"/>
                  </a:lnTo>
                  <a:lnTo>
                    <a:pt x="444997" y="3086825"/>
                  </a:lnTo>
                  <a:lnTo>
                    <a:pt x="0" y="3086825"/>
                  </a:lnTo>
                  <a:close/>
                </a:path>
              </a:pathLst>
            </a:custGeom>
            <a:solidFill>
              <a:srgbClr val="819DB2"/>
            </a:solidFill>
          </p:spPr>
        </p:sp>
        <p:sp>
          <p:nvSpPr>
            <p:cNvPr name="TextBox 5" id="5"/>
            <p:cNvSpPr txBox="true"/>
            <p:nvPr/>
          </p:nvSpPr>
          <p:spPr>
            <a:xfrm>
              <a:off x="0" y="-38100"/>
              <a:ext cx="444997" cy="3124925"/>
            </a:xfrm>
            <a:prstGeom prst="rect">
              <a:avLst/>
            </a:prstGeom>
          </p:spPr>
          <p:txBody>
            <a:bodyPr anchor="ctr" rtlCol="false" tIns="50800" lIns="50800" bIns="50800" rIns="50800"/>
            <a:lstStyle/>
            <a:p>
              <a:pPr algn="ctr">
                <a:lnSpc>
                  <a:spcPts val="2940"/>
                </a:lnSpc>
              </a:pPr>
            </a:p>
          </p:txBody>
        </p:sp>
      </p:grpSp>
      <p:sp>
        <p:nvSpPr>
          <p:cNvPr name="Freeform 6" id="6"/>
          <p:cNvSpPr/>
          <p:nvPr/>
        </p:nvSpPr>
        <p:spPr>
          <a:xfrm flipH="false" flipV="false" rot="0">
            <a:off x="11100300" y="0"/>
            <a:ext cx="8439665" cy="10498725"/>
          </a:xfrm>
          <a:custGeom>
            <a:avLst/>
            <a:gdLst/>
            <a:ahLst/>
            <a:cxnLst/>
            <a:rect r="r" b="b" t="t" l="l"/>
            <a:pathLst>
              <a:path h="10498725" w="8439665">
                <a:moveTo>
                  <a:pt x="0" y="0"/>
                </a:moveTo>
                <a:lnTo>
                  <a:pt x="8439665" y="0"/>
                </a:lnTo>
                <a:lnTo>
                  <a:pt x="8439665" y="10498725"/>
                </a:lnTo>
                <a:lnTo>
                  <a:pt x="0" y="10498725"/>
                </a:lnTo>
                <a:lnTo>
                  <a:pt x="0" y="0"/>
                </a:lnTo>
                <a:close/>
              </a:path>
            </a:pathLst>
          </a:custGeom>
          <a:blipFill>
            <a:blip r:embed="rId3"/>
            <a:stretch>
              <a:fillRect l="-66656" t="0" r="-20056" b="0"/>
            </a:stretch>
          </a:blipFill>
        </p:spPr>
      </p:sp>
      <p:sp>
        <p:nvSpPr>
          <p:cNvPr name="TextBox 7" id="7"/>
          <p:cNvSpPr txBox="true"/>
          <p:nvPr/>
        </p:nvSpPr>
        <p:spPr>
          <a:xfrm rot="0">
            <a:off x="362091" y="310739"/>
            <a:ext cx="9048609" cy="1293047"/>
          </a:xfrm>
          <a:prstGeom prst="rect">
            <a:avLst/>
          </a:prstGeom>
        </p:spPr>
        <p:txBody>
          <a:bodyPr anchor="t" rtlCol="false" tIns="0" lIns="0" bIns="0" rIns="0">
            <a:spAutoFit/>
          </a:bodyPr>
          <a:lstStyle/>
          <a:p>
            <a:pPr algn="l">
              <a:lnSpc>
                <a:spcPts val="10629"/>
              </a:lnSpc>
            </a:pPr>
            <a:r>
              <a:rPr lang="en-US" sz="7592">
                <a:solidFill>
                  <a:srgbClr val="5B778D"/>
                </a:solidFill>
                <a:latin typeface="DM Serif Display"/>
                <a:ea typeface="DM Serif Display"/>
                <a:cs typeface="DM Serif Display"/>
                <a:sym typeface="DM Serif Display"/>
              </a:rPr>
              <a:t>Data Analysis Steps</a:t>
            </a:r>
          </a:p>
        </p:txBody>
      </p:sp>
      <p:sp>
        <p:nvSpPr>
          <p:cNvPr name="TextBox 8" id="8"/>
          <p:cNvSpPr txBox="true"/>
          <p:nvPr/>
        </p:nvSpPr>
        <p:spPr>
          <a:xfrm rot="0">
            <a:off x="362091" y="2202450"/>
            <a:ext cx="8382000" cy="571581"/>
          </a:xfrm>
          <a:prstGeom prst="rect">
            <a:avLst/>
          </a:prstGeom>
        </p:spPr>
        <p:txBody>
          <a:bodyPr anchor="t" rtlCol="false" tIns="0" lIns="0" bIns="0" rIns="0">
            <a:spAutoFit/>
          </a:bodyPr>
          <a:lstStyle/>
          <a:p>
            <a:pPr algn="just" marL="727976" indent="-363988" lvl="1">
              <a:lnSpc>
                <a:spcPts val="4720"/>
              </a:lnSpc>
              <a:buFont typeface="Arial"/>
              <a:buChar char="•"/>
            </a:pPr>
            <a:r>
              <a:rPr lang="en-US" sz="3371">
                <a:solidFill>
                  <a:srgbClr val="5B778D"/>
                </a:solidFill>
                <a:latin typeface="Montserrat"/>
                <a:ea typeface="Montserrat"/>
                <a:cs typeface="Montserrat"/>
                <a:sym typeface="Montserrat"/>
              </a:rPr>
              <a:t>Create a Problem Statement.</a:t>
            </a:r>
          </a:p>
        </p:txBody>
      </p:sp>
      <p:sp>
        <p:nvSpPr>
          <p:cNvPr name="TextBox 9" id="9"/>
          <p:cNvSpPr txBox="true"/>
          <p:nvPr/>
        </p:nvSpPr>
        <p:spPr>
          <a:xfrm rot="0">
            <a:off x="362091" y="3143721"/>
            <a:ext cx="8382000" cy="1162131"/>
          </a:xfrm>
          <a:prstGeom prst="rect">
            <a:avLst/>
          </a:prstGeom>
        </p:spPr>
        <p:txBody>
          <a:bodyPr anchor="t" rtlCol="false" tIns="0" lIns="0" bIns="0" rIns="0">
            <a:spAutoFit/>
          </a:bodyPr>
          <a:lstStyle/>
          <a:p>
            <a:pPr algn="just" marL="727976" indent="-363988" lvl="1">
              <a:lnSpc>
                <a:spcPts val="4720"/>
              </a:lnSpc>
              <a:buFont typeface="Arial"/>
              <a:buChar char="•"/>
            </a:pPr>
            <a:r>
              <a:rPr lang="en-US" sz="3371">
                <a:solidFill>
                  <a:srgbClr val="5B778D"/>
                </a:solidFill>
                <a:latin typeface="Montserrat"/>
                <a:ea typeface="Montserrat"/>
                <a:cs typeface="Montserrat"/>
                <a:sym typeface="Montserrat"/>
              </a:rPr>
              <a:t>Identify the data you want to analyze.</a:t>
            </a:r>
          </a:p>
        </p:txBody>
      </p:sp>
      <p:sp>
        <p:nvSpPr>
          <p:cNvPr name="TextBox 10" id="10"/>
          <p:cNvSpPr txBox="true"/>
          <p:nvPr/>
        </p:nvSpPr>
        <p:spPr>
          <a:xfrm rot="0">
            <a:off x="362091" y="4675542"/>
            <a:ext cx="8382000" cy="571581"/>
          </a:xfrm>
          <a:prstGeom prst="rect">
            <a:avLst/>
          </a:prstGeom>
        </p:spPr>
        <p:txBody>
          <a:bodyPr anchor="t" rtlCol="false" tIns="0" lIns="0" bIns="0" rIns="0">
            <a:spAutoFit/>
          </a:bodyPr>
          <a:lstStyle/>
          <a:p>
            <a:pPr algn="just" marL="727976" indent="-363988" lvl="1">
              <a:lnSpc>
                <a:spcPts val="4720"/>
              </a:lnSpc>
              <a:buFont typeface="Arial"/>
              <a:buChar char="•"/>
            </a:pPr>
            <a:r>
              <a:rPr lang="en-US" sz="3371">
                <a:solidFill>
                  <a:srgbClr val="5B778D"/>
                </a:solidFill>
                <a:latin typeface="Montserrat"/>
                <a:ea typeface="Montserrat"/>
                <a:cs typeface="Montserrat"/>
                <a:sym typeface="Montserrat"/>
              </a:rPr>
              <a:t>Explore and Clean the data.</a:t>
            </a:r>
          </a:p>
        </p:txBody>
      </p:sp>
      <p:sp>
        <p:nvSpPr>
          <p:cNvPr name="TextBox 11" id="11"/>
          <p:cNvSpPr txBox="true"/>
          <p:nvPr/>
        </p:nvSpPr>
        <p:spPr>
          <a:xfrm rot="0">
            <a:off x="362091" y="5616813"/>
            <a:ext cx="8382000" cy="1162131"/>
          </a:xfrm>
          <a:prstGeom prst="rect">
            <a:avLst/>
          </a:prstGeom>
        </p:spPr>
        <p:txBody>
          <a:bodyPr anchor="t" rtlCol="false" tIns="0" lIns="0" bIns="0" rIns="0">
            <a:spAutoFit/>
          </a:bodyPr>
          <a:lstStyle/>
          <a:p>
            <a:pPr algn="just" marL="727976" indent="-363988" lvl="1">
              <a:lnSpc>
                <a:spcPts val="4720"/>
              </a:lnSpc>
              <a:buFont typeface="Arial"/>
              <a:buChar char="•"/>
            </a:pPr>
            <a:r>
              <a:rPr lang="en-US" sz="3371">
                <a:solidFill>
                  <a:srgbClr val="5B778D"/>
                </a:solidFill>
                <a:latin typeface="Montserrat"/>
                <a:ea typeface="Montserrat"/>
                <a:cs typeface="Montserrat"/>
                <a:sym typeface="Montserrat"/>
              </a:rPr>
              <a:t>Analyze the data to get useful insights.</a:t>
            </a:r>
          </a:p>
        </p:txBody>
      </p:sp>
      <p:sp>
        <p:nvSpPr>
          <p:cNvPr name="TextBox 12" id="12"/>
          <p:cNvSpPr txBox="true"/>
          <p:nvPr/>
        </p:nvSpPr>
        <p:spPr>
          <a:xfrm rot="0">
            <a:off x="362091" y="7148634"/>
            <a:ext cx="8382000" cy="1752681"/>
          </a:xfrm>
          <a:prstGeom prst="rect">
            <a:avLst/>
          </a:prstGeom>
        </p:spPr>
        <p:txBody>
          <a:bodyPr anchor="t" rtlCol="false" tIns="0" lIns="0" bIns="0" rIns="0">
            <a:spAutoFit/>
          </a:bodyPr>
          <a:lstStyle/>
          <a:p>
            <a:pPr algn="just" marL="727976" indent="-363988" lvl="1">
              <a:lnSpc>
                <a:spcPts val="4720"/>
              </a:lnSpc>
              <a:buFont typeface="Arial"/>
              <a:buChar char="•"/>
            </a:pPr>
            <a:r>
              <a:rPr lang="en-US" sz="3371">
                <a:solidFill>
                  <a:srgbClr val="5B778D"/>
                </a:solidFill>
                <a:latin typeface="Montserrat"/>
                <a:ea typeface="Montserrat"/>
                <a:cs typeface="Montserrat"/>
                <a:sym typeface="Montserrat"/>
              </a:rPr>
              <a:t>Present the data in terms of reports or dashboards using visualization.</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219163" y="7182954"/>
            <a:ext cx="20507163" cy="5432593"/>
            <a:chOff x="0" y="0"/>
            <a:chExt cx="5401064" cy="1430807"/>
          </a:xfrm>
        </p:grpSpPr>
        <p:sp>
          <p:nvSpPr>
            <p:cNvPr name="Freeform 3" id="3"/>
            <p:cNvSpPr/>
            <p:nvPr/>
          </p:nvSpPr>
          <p:spPr>
            <a:xfrm flipH="false" flipV="false" rot="0">
              <a:off x="0" y="0"/>
              <a:ext cx="5401064" cy="1430807"/>
            </a:xfrm>
            <a:custGeom>
              <a:avLst/>
              <a:gdLst/>
              <a:ahLst/>
              <a:cxnLst/>
              <a:rect r="r" b="b" t="t" l="l"/>
              <a:pathLst>
                <a:path h="1430807" w="5401064">
                  <a:moveTo>
                    <a:pt x="0" y="0"/>
                  </a:moveTo>
                  <a:lnTo>
                    <a:pt x="5401064" y="0"/>
                  </a:lnTo>
                  <a:lnTo>
                    <a:pt x="5401064" y="1430807"/>
                  </a:lnTo>
                  <a:lnTo>
                    <a:pt x="0" y="1430807"/>
                  </a:lnTo>
                  <a:close/>
                </a:path>
              </a:pathLst>
            </a:custGeom>
            <a:solidFill>
              <a:srgbClr val="819DB2"/>
            </a:solidFill>
          </p:spPr>
        </p:sp>
        <p:sp>
          <p:nvSpPr>
            <p:cNvPr name="TextBox 4" id="4"/>
            <p:cNvSpPr txBox="true"/>
            <p:nvPr/>
          </p:nvSpPr>
          <p:spPr>
            <a:xfrm>
              <a:off x="0" y="-38100"/>
              <a:ext cx="5401064" cy="1468907"/>
            </a:xfrm>
            <a:prstGeom prst="rect">
              <a:avLst/>
            </a:prstGeom>
          </p:spPr>
          <p:txBody>
            <a:bodyPr anchor="ctr" rtlCol="false" tIns="50800" lIns="50800" bIns="50800" rIns="50800"/>
            <a:lstStyle/>
            <a:p>
              <a:pPr algn="ctr">
                <a:lnSpc>
                  <a:spcPts val="2940"/>
                </a:lnSpc>
              </a:pPr>
            </a:p>
          </p:txBody>
        </p:sp>
      </p:grpSp>
      <p:sp>
        <p:nvSpPr>
          <p:cNvPr name="TextBox 5" id="5"/>
          <p:cNvSpPr txBox="true"/>
          <p:nvPr/>
        </p:nvSpPr>
        <p:spPr>
          <a:xfrm rot="0">
            <a:off x="3285951" y="885825"/>
            <a:ext cx="11242845" cy="1279371"/>
          </a:xfrm>
          <a:prstGeom prst="rect">
            <a:avLst/>
          </a:prstGeom>
        </p:spPr>
        <p:txBody>
          <a:bodyPr anchor="t" rtlCol="false" tIns="0" lIns="0" bIns="0" rIns="0">
            <a:spAutoFit/>
          </a:bodyPr>
          <a:lstStyle/>
          <a:p>
            <a:pPr algn="l">
              <a:lnSpc>
                <a:spcPts val="9381"/>
              </a:lnSpc>
            </a:pPr>
            <a:r>
              <a:rPr lang="en-US" sz="10088">
                <a:solidFill>
                  <a:srgbClr val="5B778D"/>
                </a:solidFill>
                <a:latin typeface="DM Serif Display"/>
                <a:ea typeface="DM Serif Display"/>
                <a:cs typeface="DM Serif Display"/>
                <a:sym typeface="DM Serif Display"/>
              </a:rPr>
              <a:t>Problem Statement </a:t>
            </a:r>
          </a:p>
        </p:txBody>
      </p:sp>
      <p:sp>
        <p:nvSpPr>
          <p:cNvPr name="TextBox 6" id="6"/>
          <p:cNvSpPr txBox="true"/>
          <p:nvPr/>
        </p:nvSpPr>
        <p:spPr>
          <a:xfrm rot="0">
            <a:off x="1028700" y="2918891"/>
            <a:ext cx="16230600" cy="3715013"/>
          </a:xfrm>
          <a:prstGeom prst="rect">
            <a:avLst/>
          </a:prstGeom>
        </p:spPr>
        <p:txBody>
          <a:bodyPr anchor="t" rtlCol="false" tIns="0" lIns="0" bIns="0" rIns="0">
            <a:spAutoFit/>
          </a:bodyPr>
          <a:lstStyle/>
          <a:p>
            <a:pPr algn="just">
              <a:lnSpc>
                <a:spcPts val="4200"/>
              </a:lnSpc>
            </a:pPr>
            <a:r>
              <a:rPr lang="en-US" sz="3000">
                <a:solidFill>
                  <a:srgbClr val="2D4457"/>
                </a:solidFill>
                <a:latin typeface="Montserrat"/>
                <a:ea typeface="Montserrat"/>
                <a:cs typeface="Montserrat"/>
                <a:sym typeface="Montserrat"/>
              </a:rPr>
              <a:t>In recent years, City Hotel and Resort Hotel have seen high cancellation rates. Each hotel is now dealing with a number of issues as a result, including fewer revenues and less than ideal hotel room use. Consequently, lowering cancellation rates is both hotels' primary goal in order to increase their efficiency in generating revenue, and for us to offer thorough business advice to address this problem.</a:t>
            </a:r>
          </a:p>
          <a:p>
            <a:pPr algn="just">
              <a:lnSpc>
                <a:spcPts val="4200"/>
              </a:lnSpc>
            </a:pPr>
          </a:p>
          <a:p>
            <a:pPr algn="just" marL="0" indent="0" lvl="0">
              <a:lnSpc>
                <a:spcPts val="4200"/>
              </a:lnSpc>
              <a:spcBef>
                <a:spcPct val="0"/>
              </a:spcBef>
            </a:pPr>
          </a:p>
        </p:txBody>
      </p:sp>
      <p:sp>
        <p:nvSpPr>
          <p:cNvPr name="TextBox 7" id="7"/>
          <p:cNvSpPr txBox="true"/>
          <p:nvPr/>
        </p:nvSpPr>
        <p:spPr>
          <a:xfrm rot="0">
            <a:off x="1028700" y="8040829"/>
            <a:ext cx="16230600" cy="1581263"/>
          </a:xfrm>
          <a:prstGeom prst="rect">
            <a:avLst/>
          </a:prstGeom>
        </p:spPr>
        <p:txBody>
          <a:bodyPr anchor="t" rtlCol="false" tIns="0" lIns="0" bIns="0" rIns="0">
            <a:spAutoFit/>
          </a:bodyPr>
          <a:lstStyle/>
          <a:p>
            <a:pPr algn="ctr">
              <a:lnSpc>
                <a:spcPts val="4200"/>
              </a:lnSpc>
              <a:spcBef>
                <a:spcPct val="0"/>
              </a:spcBef>
            </a:pPr>
            <a:r>
              <a:rPr lang="en-US" sz="3000">
                <a:solidFill>
                  <a:srgbClr val="EEF8FF"/>
                </a:solidFill>
                <a:latin typeface="Montserrat"/>
                <a:ea typeface="Montserrat"/>
                <a:cs typeface="Montserrat"/>
                <a:sym typeface="Montserrat"/>
              </a:rPr>
              <a:t>The analysis of hotel booking cancellations as well as other factors that have no bearing on their business and yearly revenue generation are the main topics of this report.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977620" y="0"/>
            <a:ext cx="10310380" cy="10487978"/>
          </a:xfrm>
          <a:custGeom>
            <a:avLst/>
            <a:gdLst/>
            <a:ahLst/>
            <a:cxnLst/>
            <a:rect r="r" b="b" t="t" l="l"/>
            <a:pathLst>
              <a:path h="10487978" w="10310380">
                <a:moveTo>
                  <a:pt x="0" y="0"/>
                </a:moveTo>
                <a:lnTo>
                  <a:pt x="10310380" y="0"/>
                </a:lnTo>
                <a:lnTo>
                  <a:pt x="10310380" y="10487978"/>
                </a:lnTo>
                <a:lnTo>
                  <a:pt x="0" y="10487978"/>
                </a:lnTo>
                <a:lnTo>
                  <a:pt x="0" y="0"/>
                </a:lnTo>
                <a:close/>
              </a:path>
            </a:pathLst>
          </a:custGeom>
          <a:blipFill>
            <a:blip r:embed="rId2"/>
            <a:stretch>
              <a:fillRect l="-82388" t="0" r="-932" b="-20069"/>
            </a:stretch>
          </a:blipFill>
        </p:spPr>
      </p:sp>
      <p:grpSp>
        <p:nvGrpSpPr>
          <p:cNvPr name="Group 3" id="3"/>
          <p:cNvGrpSpPr/>
          <p:nvPr/>
        </p:nvGrpSpPr>
        <p:grpSpPr>
          <a:xfrm rot="0">
            <a:off x="7977620" y="2511790"/>
            <a:ext cx="9281680" cy="2498360"/>
            <a:chOff x="0" y="0"/>
            <a:chExt cx="2444558" cy="658004"/>
          </a:xfrm>
        </p:grpSpPr>
        <p:sp>
          <p:nvSpPr>
            <p:cNvPr name="Freeform 4" id="4"/>
            <p:cNvSpPr/>
            <p:nvPr/>
          </p:nvSpPr>
          <p:spPr>
            <a:xfrm flipH="false" flipV="false" rot="0">
              <a:off x="0" y="0"/>
              <a:ext cx="2444558" cy="658004"/>
            </a:xfrm>
            <a:custGeom>
              <a:avLst/>
              <a:gdLst/>
              <a:ahLst/>
              <a:cxnLst/>
              <a:rect r="r" b="b" t="t" l="l"/>
              <a:pathLst>
                <a:path h="658004" w="2444558">
                  <a:moveTo>
                    <a:pt x="0" y="0"/>
                  </a:moveTo>
                  <a:lnTo>
                    <a:pt x="2444558" y="0"/>
                  </a:lnTo>
                  <a:lnTo>
                    <a:pt x="2444558" y="658004"/>
                  </a:lnTo>
                  <a:lnTo>
                    <a:pt x="0" y="658004"/>
                  </a:lnTo>
                  <a:close/>
                </a:path>
              </a:pathLst>
            </a:custGeom>
            <a:solidFill>
              <a:srgbClr val="819DB2"/>
            </a:solidFill>
          </p:spPr>
        </p:sp>
        <p:sp>
          <p:nvSpPr>
            <p:cNvPr name="TextBox 5" id="5"/>
            <p:cNvSpPr txBox="true"/>
            <p:nvPr/>
          </p:nvSpPr>
          <p:spPr>
            <a:xfrm>
              <a:off x="0" y="-38100"/>
              <a:ext cx="2444558" cy="696104"/>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7977620" y="5276850"/>
            <a:ext cx="9281680" cy="2498360"/>
            <a:chOff x="0" y="0"/>
            <a:chExt cx="2444558" cy="658004"/>
          </a:xfrm>
        </p:grpSpPr>
        <p:sp>
          <p:nvSpPr>
            <p:cNvPr name="Freeform 7" id="7"/>
            <p:cNvSpPr/>
            <p:nvPr/>
          </p:nvSpPr>
          <p:spPr>
            <a:xfrm flipH="false" flipV="false" rot="0">
              <a:off x="0" y="0"/>
              <a:ext cx="2444558" cy="658004"/>
            </a:xfrm>
            <a:custGeom>
              <a:avLst/>
              <a:gdLst/>
              <a:ahLst/>
              <a:cxnLst/>
              <a:rect r="r" b="b" t="t" l="l"/>
              <a:pathLst>
                <a:path h="658004" w="2444558">
                  <a:moveTo>
                    <a:pt x="0" y="0"/>
                  </a:moveTo>
                  <a:lnTo>
                    <a:pt x="2444558" y="0"/>
                  </a:lnTo>
                  <a:lnTo>
                    <a:pt x="2444558" y="658004"/>
                  </a:lnTo>
                  <a:lnTo>
                    <a:pt x="0" y="658004"/>
                  </a:lnTo>
                  <a:close/>
                </a:path>
              </a:pathLst>
            </a:custGeom>
            <a:solidFill>
              <a:srgbClr val="819DB2"/>
            </a:solidFill>
          </p:spPr>
        </p:sp>
        <p:sp>
          <p:nvSpPr>
            <p:cNvPr name="TextBox 8" id="8"/>
            <p:cNvSpPr txBox="true"/>
            <p:nvPr/>
          </p:nvSpPr>
          <p:spPr>
            <a:xfrm>
              <a:off x="0" y="-38100"/>
              <a:ext cx="2444558" cy="696104"/>
            </a:xfrm>
            <a:prstGeom prst="rect">
              <a:avLst/>
            </a:prstGeom>
          </p:spPr>
          <p:txBody>
            <a:bodyPr anchor="ctr" rtlCol="false" tIns="50800" lIns="50800" bIns="50800" rIns="50800"/>
            <a:lstStyle/>
            <a:p>
              <a:pPr algn="ctr">
                <a:lnSpc>
                  <a:spcPts val="2940"/>
                </a:lnSpc>
              </a:pPr>
            </a:p>
          </p:txBody>
        </p:sp>
      </p:grpSp>
      <p:sp>
        <p:nvSpPr>
          <p:cNvPr name="Freeform 9" id="9"/>
          <p:cNvSpPr/>
          <p:nvPr/>
        </p:nvSpPr>
        <p:spPr>
          <a:xfrm flipH="false" flipV="false" rot="0">
            <a:off x="1160791" y="1163042"/>
            <a:ext cx="247579" cy="243078"/>
          </a:xfrm>
          <a:custGeom>
            <a:avLst/>
            <a:gdLst/>
            <a:ahLst/>
            <a:cxnLst/>
            <a:rect r="r" b="b" t="t" l="l"/>
            <a:pathLst>
              <a:path h="243078" w="247579">
                <a:moveTo>
                  <a:pt x="0" y="0"/>
                </a:moveTo>
                <a:lnTo>
                  <a:pt x="247580" y="0"/>
                </a:lnTo>
                <a:lnTo>
                  <a:pt x="247580" y="243078"/>
                </a:lnTo>
                <a:lnTo>
                  <a:pt x="0" y="24307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302793" y="104446"/>
            <a:ext cx="6538071" cy="1301674"/>
          </a:xfrm>
          <a:prstGeom prst="rect">
            <a:avLst/>
          </a:prstGeom>
        </p:spPr>
        <p:txBody>
          <a:bodyPr anchor="t" rtlCol="false" tIns="0" lIns="0" bIns="0" rIns="0">
            <a:spAutoFit/>
          </a:bodyPr>
          <a:lstStyle/>
          <a:p>
            <a:pPr algn="l">
              <a:lnSpc>
                <a:spcPts val="10248"/>
              </a:lnSpc>
            </a:pPr>
            <a:r>
              <a:rPr lang="en-US" sz="8759">
                <a:solidFill>
                  <a:srgbClr val="5B778D"/>
                </a:solidFill>
                <a:latin typeface="DM Serif Display"/>
                <a:ea typeface="DM Serif Display"/>
                <a:cs typeface="DM Serif Display"/>
                <a:sym typeface="DM Serif Display"/>
              </a:rPr>
              <a:t>Assumptions</a:t>
            </a:r>
          </a:p>
        </p:txBody>
      </p:sp>
      <p:sp>
        <p:nvSpPr>
          <p:cNvPr name="TextBox 11" id="11"/>
          <p:cNvSpPr txBox="true"/>
          <p:nvPr/>
        </p:nvSpPr>
        <p:spPr>
          <a:xfrm rot="0">
            <a:off x="255416" y="1904914"/>
            <a:ext cx="7358733" cy="1234440"/>
          </a:xfrm>
          <a:prstGeom prst="rect">
            <a:avLst/>
          </a:prstGeom>
        </p:spPr>
        <p:txBody>
          <a:bodyPr anchor="t" rtlCol="false" tIns="0" lIns="0" bIns="0" rIns="0">
            <a:spAutoFit/>
          </a:bodyPr>
          <a:lstStyle/>
          <a:p>
            <a:pPr algn="just" marL="518163" indent="-259082" lvl="1">
              <a:lnSpc>
                <a:spcPts val="3360"/>
              </a:lnSpc>
              <a:buFont typeface="Arial"/>
              <a:buChar char="•"/>
            </a:pPr>
            <a:r>
              <a:rPr lang="en-US" sz="2400">
                <a:solidFill>
                  <a:srgbClr val="5B778D"/>
                </a:solidFill>
                <a:latin typeface="Montserrat"/>
                <a:ea typeface="Montserrat"/>
                <a:cs typeface="Montserrat"/>
                <a:sym typeface="Montserrat"/>
              </a:rPr>
              <a:t>No unusual occurrences between 2015 and 2017 will have a substantial impact on the data used.</a:t>
            </a:r>
          </a:p>
        </p:txBody>
      </p:sp>
      <p:sp>
        <p:nvSpPr>
          <p:cNvPr name="TextBox 12" id="12"/>
          <p:cNvSpPr txBox="true"/>
          <p:nvPr/>
        </p:nvSpPr>
        <p:spPr>
          <a:xfrm rot="0">
            <a:off x="255416" y="3806146"/>
            <a:ext cx="7358733" cy="1234440"/>
          </a:xfrm>
          <a:prstGeom prst="rect">
            <a:avLst/>
          </a:prstGeom>
        </p:spPr>
        <p:txBody>
          <a:bodyPr anchor="t" rtlCol="false" tIns="0" lIns="0" bIns="0" rIns="0">
            <a:spAutoFit/>
          </a:bodyPr>
          <a:lstStyle/>
          <a:p>
            <a:pPr algn="just" marL="518163" indent="-259082" lvl="1">
              <a:lnSpc>
                <a:spcPts val="3360"/>
              </a:lnSpc>
              <a:buFont typeface="Arial"/>
              <a:buChar char="•"/>
            </a:pPr>
            <a:r>
              <a:rPr lang="en-US" sz="2400">
                <a:solidFill>
                  <a:srgbClr val="5B778D"/>
                </a:solidFill>
                <a:latin typeface="Montserrat"/>
                <a:ea typeface="Montserrat"/>
                <a:cs typeface="Montserrat"/>
                <a:sym typeface="Montserrat"/>
              </a:rPr>
              <a:t>The information is still current and can be used to analyze a hotel's possible plans in an efficient manner.</a:t>
            </a:r>
          </a:p>
        </p:txBody>
      </p:sp>
      <p:sp>
        <p:nvSpPr>
          <p:cNvPr name="TextBox 13" id="13"/>
          <p:cNvSpPr txBox="true"/>
          <p:nvPr/>
        </p:nvSpPr>
        <p:spPr>
          <a:xfrm rot="0">
            <a:off x="255416" y="5707378"/>
            <a:ext cx="7358733" cy="815340"/>
          </a:xfrm>
          <a:prstGeom prst="rect">
            <a:avLst/>
          </a:prstGeom>
        </p:spPr>
        <p:txBody>
          <a:bodyPr anchor="t" rtlCol="false" tIns="0" lIns="0" bIns="0" rIns="0">
            <a:spAutoFit/>
          </a:bodyPr>
          <a:lstStyle/>
          <a:p>
            <a:pPr algn="just" marL="518163" indent="-259082" lvl="1">
              <a:lnSpc>
                <a:spcPts val="3360"/>
              </a:lnSpc>
              <a:buFont typeface="Arial"/>
              <a:buChar char="•"/>
            </a:pPr>
            <a:r>
              <a:rPr lang="en-US" sz="2400">
                <a:solidFill>
                  <a:srgbClr val="5B778D"/>
                </a:solidFill>
                <a:latin typeface="Montserrat"/>
                <a:ea typeface="Montserrat"/>
                <a:cs typeface="Montserrat"/>
                <a:sym typeface="Montserrat"/>
              </a:rPr>
              <a:t> There are no unanticipated negatives to the hotel employing any advised technique.</a:t>
            </a:r>
          </a:p>
        </p:txBody>
      </p:sp>
      <p:sp>
        <p:nvSpPr>
          <p:cNvPr name="TextBox 14" id="14"/>
          <p:cNvSpPr txBox="true"/>
          <p:nvPr/>
        </p:nvSpPr>
        <p:spPr>
          <a:xfrm rot="0">
            <a:off x="255416" y="7189510"/>
            <a:ext cx="7358733" cy="815340"/>
          </a:xfrm>
          <a:prstGeom prst="rect">
            <a:avLst/>
          </a:prstGeom>
        </p:spPr>
        <p:txBody>
          <a:bodyPr anchor="t" rtlCol="false" tIns="0" lIns="0" bIns="0" rIns="0">
            <a:spAutoFit/>
          </a:bodyPr>
          <a:lstStyle/>
          <a:p>
            <a:pPr algn="just" marL="518163" indent="-259082" lvl="1">
              <a:lnSpc>
                <a:spcPts val="3360"/>
              </a:lnSpc>
              <a:buFont typeface="Arial"/>
              <a:buChar char="•"/>
            </a:pPr>
            <a:r>
              <a:rPr lang="en-US" sz="2400">
                <a:solidFill>
                  <a:srgbClr val="5B778D"/>
                </a:solidFill>
                <a:latin typeface="Montserrat"/>
                <a:ea typeface="Montserrat"/>
                <a:cs typeface="Montserrat"/>
                <a:sym typeface="Montserrat"/>
              </a:rPr>
              <a:t>The hotels are not currently using any of the suggested solutions.</a:t>
            </a:r>
          </a:p>
        </p:txBody>
      </p:sp>
      <p:sp>
        <p:nvSpPr>
          <p:cNvPr name="TextBox 15" id="15"/>
          <p:cNvSpPr txBox="true"/>
          <p:nvPr/>
        </p:nvSpPr>
        <p:spPr>
          <a:xfrm rot="0">
            <a:off x="255416" y="8671641"/>
            <a:ext cx="7358733" cy="1234440"/>
          </a:xfrm>
          <a:prstGeom prst="rect">
            <a:avLst/>
          </a:prstGeom>
        </p:spPr>
        <p:txBody>
          <a:bodyPr anchor="t" rtlCol="false" tIns="0" lIns="0" bIns="0" rIns="0">
            <a:spAutoFit/>
          </a:bodyPr>
          <a:lstStyle/>
          <a:p>
            <a:pPr algn="just" marL="518163" indent="-259082" lvl="1">
              <a:lnSpc>
                <a:spcPts val="3360"/>
              </a:lnSpc>
              <a:buFont typeface="Arial"/>
              <a:buChar char="•"/>
            </a:pPr>
            <a:r>
              <a:rPr lang="en-US" sz="2400">
                <a:solidFill>
                  <a:srgbClr val="5B778D"/>
                </a:solidFill>
                <a:latin typeface="Montserrat"/>
                <a:ea typeface="Montserrat"/>
                <a:cs typeface="Montserrat"/>
                <a:sym typeface="Montserrat"/>
              </a:rPr>
              <a:t>The biggest factor affecting the effectiveness of earning income is booking cancellations.</a:t>
            </a:r>
          </a:p>
        </p:txBody>
      </p:sp>
      <p:sp>
        <p:nvSpPr>
          <p:cNvPr name="TextBox 16" id="16"/>
          <p:cNvSpPr txBox="true"/>
          <p:nvPr/>
        </p:nvSpPr>
        <p:spPr>
          <a:xfrm rot="0">
            <a:off x="8175649" y="3101254"/>
            <a:ext cx="7370636" cy="815340"/>
          </a:xfrm>
          <a:prstGeom prst="rect">
            <a:avLst/>
          </a:prstGeom>
        </p:spPr>
        <p:txBody>
          <a:bodyPr anchor="t" rtlCol="false" tIns="0" lIns="0" bIns="0" rIns="0">
            <a:spAutoFit/>
          </a:bodyPr>
          <a:lstStyle/>
          <a:p>
            <a:pPr algn="ctr">
              <a:lnSpc>
                <a:spcPts val="3360"/>
              </a:lnSpc>
              <a:spcBef>
                <a:spcPct val="0"/>
              </a:spcBef>
            </a:pPr>
            <a:r>
              <a:rPr lang="en-US" sz="2400">
                <a:solidFill>
                  <a:srgbClr val="FFFFFF"/>
                </a:solidFill>
                <a:latin typeface="Montserrat"/>
                <a:ea typeface="Montserrat"/>
                <a:cs typeface="Montserrat"/>
                <a:sym typeface="Montserrat"/>
              </a:rPr>
              <a:t>Cancellations result in vacant rooms for the booked length of time.</a:t>
            </a:r>
          </a:p>
        </p:txBody>
      </p:sp>
      <p:sp>
        <p:nvSpPr>
          <p:cNvPr name="TextBox 17" id="17"/>
          <p:cNvSpPr txBox="true"/>
          <p:nvPr/>
        </p:nvSpPr>
        <p:spPr>
          <a:xfrm rot="0">
            <a:off x="8543253" y="5921122"/>
            <a:ext cx="7340596" cy="815340"/>
          </a:xfrm>
          <a:prstGeom prst="rect">
            <a:avLst/>
          </a:prstGeom>
        </p:spPr>
        <p:txBody>
          <a:bodyPr anchor="t" rtlCol="false" tIns="0" lIns="0" bIns="0" rIns="0">
            <a:spAutoFit/>
          </a:bodyPr>
          <a:lstStyle/>
          <a:p>
            <a:pPr algn="ctr">
              <a:lnSpc>
                <a:spcPts val="3360"/>
              </a:lnSpc>
              <a:spcBef>
                <a:spcPct val="0"/>
              </a:spcBef>
            </a:pPr>
            <a:r>
              <a:rPr lang="en-US" sz="2400">
                <a:solidFill>
                  <a:srgbClr val="FFFFFF"/>
                </a:solidFill>
                <a:latin typeface="Montserrat"/>
                <a:ea typeface="Montserrat"/>
                <a:cs typeface="Montserrat"/>
                <a:sym typeface="Montserrat"/>
              </a:rPr>
              <a:t>Clients make hotel reservations the same year they make cancellations.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395694"/>
            <a:ext cx="18288000" cy="4510494"/>
          </a:xfrm>
          <a:custGeom>
            <a:avLst/>
            <a:gdLst/>
            <a:ahLst/>
            <a:cxnLst/>
            <a:rect r="r" b="b" t="t" l="l"/>
            <a:pathLst>
              <a:path h="4510494" w="18288000">
                <a:moveTo>
                  <a:pt x="0" y="0"/>
                </a:moveTo>
                <a:lnTo>
                  <a:pt x="18288000" y="0"/>
                </a:lnTo>
                <a:lnTo>
                  <a:pt x="18288000" y="4510494"/>
                </a:lnTo>
                <a:lnTo>
                  <a:pt x="0" y="4510494"/>
                </a:lnTo>
                <a:lnTo>
                  <a:pt x="0" y="0"/>
                </a:lnTo>
                <a:close/>
              </a:path>
            </a:pathLst>
          </a:custGeom>
          <a:blipFill>
            <a:blip r:embed="rId2"/>
            <a:stretch>
              <a:fillRect l="0" t="-110564" r="0" b="-59569"/>
            </a:stretch>
          </a:blipFill>
        </p:spPr>
      </p:sp>
      <p:sp>
        <p:nvSpPr>
          <p:cNvPr name="TextBox 3" id="3"/>
          <p:cNvSpPr txBox="true"/>
          <p:nvPr/>
        </p:nvSpPr>
        <p:spPr>
          <a:xfrm rot="0">
            <a:off x="1028700" y="4178593"/>
            <a:ext cx="11451357" cy="1729789"/>
          </a:xfrm>
          <a:prstGeom prst="rect">
            <a:avLst/>
          </a:prstGeom>
        </p:spPr>
        <p:txBody>
          <a:bodyPr anchor="t" rtlCol="false" tIns="0" lIns="0" bIns="0" rIns="0">
            <a:spAutoFit/>
          </a:bodyPr>
          <a:lstStyle/>
          <a:p>
            <a:pPr algn="l">
              <a:lnSpc>
                <a:spcPts val="14123"/>
              </a:lnSpc>
            </a:pPr>
            <a:r>
              <a:rPr lang="en-US" sz="10088">
                <a:solidFill>
                  <a:srgbClr val="5B778D"/>
                </a:solidFill>
                <a:latin typeface="DM Serif Display"/>
                <a:ea typeface="DM Serif Display"/>
                <a:cs typeface="DM Serif Display"/>
                <a:sym typeface="DM Serif Display"/>
              </a:rPr>
              <a:t>Research Questions</a:t>
            </a:r>
          </a:p>
        </p:txBody>
      </p:sp>
      <p:sp>
        <p:nvSpPr>
          <p:cNvPr name="TextBox 4" id="4"/>
          <p:cNvSpPr txBox="true"/>
          <p:nvPr/>
        </p:nvSpPr>
        <p:spPr>
          <a:xfrm rot="0">
            <a:off x="904259" y="6479285"/>
            <a:ext cx="4436037" cy="1731011"/>
          </a:xfrm>
          <a:prstGeom prst="rect">
            <a:avLst/>
          </a:prstGeom>
        </p:spPr>
        <p:txBody>
          <a:bodyPr anchor="t" rtlCol="false" tIns="0" lIns="0" bIns="0" rIns="0">
            <a:spAutoFit/>
          </a:bodyPr>
          <a:lstStyle/>
          <a:p>
            <a:pPr algn="just">
              <a:lnSpc>
                <a:spcPts val="3639"/>
              </a:lnSpc>
            </a:pPr>
            <a:r>
              <a:rPr lang="en-US" sz="2599">
                <a:solidFill>
                  <a:srgbClr val="5B778D"/>
                </a:solidFill>
                <a:latin typeface="Montserrat"/>
                <a:ea typeface="Montserrat"/>
                <a:cs typeface="Montserrat"/>
                <a:sym typeface="Montserrat"/>
              </a:rPr>
              <a:t>What are the variables that affect hotel reservation cancellations?</a:t>
            </a:r>
          </a:p>
          <a:p>
            <a:pPr algn="just" marL="0" indent="0" lvl="0">
              <a:lnSpc>
                <a:spcPts val="2939"/>
              </a:lnSpc>
              <a:spcBef>
                <a:spcPct val="0"/>
              </a:spcBef>
            </a:pPr>
          </a:p>
        </p:txBody>
      </p:sp>
      <p:grpSp>
        <p:nvGrpSpPr>
          <p:cNvPr name="Group 5" id="5"/>
          <p:cNvGrpSpPr/>
          <p:nvPr/>
        </p:nvGrpSpPr>
        <p:grpSpPr>
          <a:xfrm rot="0">
            <a:off x="-5175289" y="8828823"/>
            <a:ext cx="14319289" cy="5432593"/>
            <a:chOff x="0" y="0"/>
            <a:chExt cx="3771335" cy="1430807"/>
          </a:xfrm>
        </p:grpSpPr>
        <p:sp>
          <p:nvSpPr>
            <p:cNvPr name="Freeform 6" id="6"/>
            <p:cNvSpPr/>
            <p:nvPr/>
          </p:nvSpPr>
          <p:spPr>
            <a:xfrm flipH="false" flipV="false" rot="0">
              <a:off x="0" y="0"/>
              <a:ext cx="3771335" cy="1430807"/>
            </a:xfrm>
            <a:custGeom>
              <a:avLst/>
              <a:gdLst/>
              <a:ahLst/>
              <a:cxnLst/>
              <a:rect r="r" b="b" t="t" l="l"/>
              <a:pathLst>
                <a:path h="1430807" w="3771335">
                  <a:moveTo>
                    <a:pt x="0" y="0"/>
                  </a:moveTo>
                  <a:lnTo>
                    <a:pt x="3771335" y="0"/>
                  </a:lnTo>
                  <a:lnTo>
                    <a:pt x="3771335" y="1430807"/>
                  </a:lnTo>
                  <a:lnTo>
                    <a:pt x="0" y="1430807"/>
                  </a:lnTo>
                  <a:close/>
                </a:path>
              </a:pathLst>
            </a:custGeom>
            <a:solidFill>
              <a:srgbClr val="819DB2"/>
            </a:solidFill>
          </p:spPr>
        </p:sp>
        <p:sp>
          <p:nvSpPr>
            <p:cNvPr name="TextBox 7" id="7"/>
            <p:cNvSpPr txBox="true"/>
            <p:nvPr/>
          </p:nvSpPr>
          <p:spPr>
            <a:xfrm>
              <a:off x="0" y="-38100"/>
              <a:ext cx="3771335" cy="1468907"/>
            </a:xfrm>
            <a:prstGeom prst="rect">
              <a:avLst/>
            </a:prstGeom>
          </p:spPr>
          <p:txBody>
            <a:bodyPr anchor="ctr" rtlCol="false" tIns="50800" lIns="50800" bIns="50800" rIns="50800"/>
            <a:lstStyle/>
            <a:p>
              <a:pPr algn="ctr">
                <a:lnSpc>
                  <a:spcPts val="2940"/>
                </a:lnSpc>
              </a:pPr>
            </a:p>
          </p:txBody>
        </p:sp>
      </p:grpSp>
      <p:sp>
        <p:nvSpPr>
          <p:cNvPr name="TextBox 8" id="8"/>
          <p:cNvSpPr txBox="true"/>
          <p:nvPr/>
        </p:nvSpPr>
        <p:spPr>
          <a:xfrm rot="0">
            <a:off x="6528213" y="6451680"/>
            <a:ext cx="4436037" cy="1659890"/>
          </a:xfrm>
          <a:prstGeom prst="rect">
            <a:avLst/>
          </a:prstGeom>
        </p:spPr>
        <p:txBody>
          <a:bodyPr anchor="t" rtlCol="false" tIns="0" lIns="0" bIns="0" rIns="0">
            <a:spAutoFit/>
          </a:bodyPr>
          <a:lstStyle/>
          <a:p>
            <a:pPr algn="just">
              <a:lnSpc>
                <a:spcPts val="3639"/>
              </a:lnSpc>
            </a:pPr>
            <a:r>
              <a:rPr lang="en-US" sz="2599">
                <a:solidFill>
                  <a:srgbClr val="5B778D"/>
                </a:solidFill>
                <a:latin typeface="Montserrat"/>
                <a:ea typeface="Montserrat"/>
                <a:cs typeface="Montserrat"/>
                <a:sym typeface="Montserrat"/>
              </a:rPr>
              <a:t>How can we make hotel reservations cancellations better?</a:t>
            </a:r>
          </a:p>
          <a:p>
            <a:pPr algn="just" marL="0" indent="0" lvl="0">
              <a:lnSpc>
                <a:spcPts val="2379"/>
              </a:lnSpc>
              <a:spcBef>
                <a:spcPct val="0"/>
              </a:spcBef>
            </a:pPr>
          </a:p>
        </p:txBody>
      </p:sp>
      <p:sp>
        <p:nvSpPr>
          <p:cNvPr name="TextBox 9" id="9"/>
          <p:cNvSpPr txBox="true"/>
          <p:nvPr/>
        </p:nvSpPr>
        <p:spPr>
          <a:xfrm rot="0">
            <a:off x="12154875" y="6451680"/>
            <a:ext cx="4436037" cy="1353186"/>
          </a:xfrm>
          <a:prstGeom prst="rect">
            <a:avLst/>
          </a:prstGeom>
        </p:spPr>
        <p:txBody>
          <a:bodyPr anchor="t" rtlCol="false" tIns="0" lIns="0" bIns="0" rIns="0">
            <a:spAutoFit/>
          </a:bodyPr>
          <a:lstStyle/>
          <a:p>
            <a:pPr algn="just" marL="0" indent="0" lvl="0">
              <a:lnSpc>
                <a:spcPts val="3639"/>
              </a:lnSpc>
              <a:spcBef>
                <a:spcPct val="0"/>
              </a:spcBef>
            </a:pPr>
            <a:r>
              <a:rPr lang="en-US" sz="2599">
                <a:solidFill>
                  <a:srgbClr val="5B778D"/>
                </a:solidFill>
                <a:latin typeface="Montserrat"/>
                <a:ea typeface="Montserrat"/>
                <a:cs typeface="Montserrat"/>
                <a:sym typeface="Montserrat"/>
              </a:rPr>
              <a:t>How will hotels be assisted in making pricing and promotional decisions?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819DB2"/>
        </a:solidFill>
      </p:bgPr>
    </p:bg>
    <p:spTree>
      <p:nvGrpSpPr>
        <p:cNvPr id="1" name=""/>
        <p:cNvGrpSpPr/>
        <p:nvPr/>
      </p:nvGrpSpPr>
      <p:grpSpPr>
        <a:xfrm>
          <a:off x="0" y="0"/>
          <a:ext cx="0" cy="0"/>
          <a:chOff x="0" y="0"/>
          <a:chExt cx="0" cy="0"/>
        </a:xfrm>
      </p:grpSpPr>
      <p:sp>
        <p:nvSpPr>
          <p:cNvPr name="Freeform 2" id="2"/>
          <p:cNvSpPr/>
          <p:nvPr/>
        </p:nvSpPr>
        <p:spPr>
          <a:xfrm flipH="false" flipV="false" rot="0">
            <a:off x="9881068" y="-1718789"/>
            <a:ext cx="9144000" cy="13724578"/>
          </a:xfrm>
          <a:custGeom>
            <a:avLst/>
            <a:gdLst/>
            <a:ahLst/>
            <a:cxnLst/>
            <a:rect r="r" b="b" t="t" l="l"/>
            <a:pathLst>
              <a:path h="13724578" w="9144000">
                <a:moveTo>
                  <a:pt x="0" y="0"/>
                </a:moveTo>
                <a:lnTo>
                  <a:pt x="9144000" y="0"/>
                </a:lnTo>
                <a:lnTo>
                  <a:pt x="9144000" y="13724578"/>
                </a:lnTo>
                <a:lnTo>
                  <a:pt x="0" y="13724578"/>
                </a:lnTo>
                <a:lnTo>
                  <a:pt x="0" y="0"/>
                </a:lnTo>
                <a:close/>
              </a:path>
            </a:pathLst>
          </a:custGeom>
          <a:blipFill>
            <a:blip r:embed="rId2"/>
            <a:stretch>
              <a:fillRect l="0" t="0" r="0" b="0"/>
            </a:stretch>
          </a:blipFill>
        </p:spPr>
      </p:sp>
      <p:sp>
        <p:nvSpPr>
          <p:cNvPr name="TextBox 3" id="3"/>
          <p:cNvSpPr txBox="true"/>
          <p:nvPr/>
        </p:nvSpPr>
        <p:spPr>
          <a:xfrm rot="0">
            <a:off x="738337" y="1492053"/>
            <a:ext cx="7772743" cy="996993"/>
          </a:xfrm>
          <a:prstGeom prst="rect">
            <a:avLst/>
          </a:prstGeom>
        </p:spPr>
        <p:txBody>
          <a:bodyPr anchor="t" rtlCol="false" tIns="0" lIns="0" bIns="0" rIns="0">
            <a:spAutoFit/>
          </a:bodyPr>
          <a:lstStyle/>
          <a:p>
            <a:pPr algn="l">
              <a:lnSpc>
                <a:spcPts val="7510"/>
              </a:lnSpc>
            </a:pPr>
            <a:r>
              <a:rPr lang="en-US" sz="7362">
                <a:solidFill>
                  <a:srgbClr val="1C2A37"/>
                </a:solidFill>
                <a:latin typeface="DM Serif Display"/>
                <a:ea typeface="DM Serif Display"/>
                <a:cs typeface="DM Serif Display"/>
                <a:sym typeface="DM Serif Display"/>
              </a:rPr>
              <a:t>Hypothesis</a:t>
            </a:r>
          </a:p>
        </p:txBody>
      </p:sp>
      <p:grpSp>
        <p:nvGrpSpPr>
          <p:cNvPr name="Group 4" id="4"/>
          <p:cNvGrpSpPr/>
          <p:nvPr/>
        </p:nvGrpSpPr>
        <p:grpSpPr>
          <a:xfrm rot="0">
            <a:off x="9268168" y="-716644"/>
            <a:ext cx="1225800" cy="11720288"/>
            <a:chOff x="0" y="0"/>
            <a:chExt cx="322844" cy="3086825"/>
          </a:xfrm>
        </p:grpSpPr>
        <p:sp>
          <p:nvSpPr>
            <p:cNvPr name="Freeform 5" id="5"/>
            <p:cNvSpPr/>
            <p:nvPr/>
          </p:nvSpPr>
          <p:spPr>
            <a:xfrm flipH="false" flipV="false" rot="0">
              <a:off x="0" y="0"/>
              <a:ext cx="322844" cy="3086825"/>
            </a:xfrm>
            <a:custGeom>
              <a:avLst/>
              <a:gdLst/>
              <a:ahLst/>
              <a:cxnLst/>
              <a:rect r="r" b="b" t="t" l="l"/>
              <a:pathLst>
                <a:path h="3086825" w="322844">
                  <a:moveTo>
                    <a:pt x="0" y="0"/>
                  </a:moveTo>
                  <a:lnTo>
                    <a:pt x="322844" y="0"/>
                  </a:lnTo>
                  <a:lnTo>
                    <a:pt x="322844" y="3086825"/>
                  </a:lnTo>
                  <a:lnTo>
                    <a:pt x="0" y="3086825"/>
                  </a:lnTo>
                  <a:close/>
                </a:path>
              </a:pathLst>
            </a:custGeom>
            <a:solidFill>
              <a:srgbClr val="EEF8FF"/>
            </a:solidFill>
          </p:spPr>
        </p:sp>
        <p:sp>
          <p:nvSpPr>
            <p:cNvPr name="TextBox 6" id="6"/>
            <p:cNvSpPr txBox="true"/>
            <p:nvPr/>
          </p:nvSpPr>
          <p:spPr>
            <a:xfrm>
              <a:off x="0" y="-38100"/>
              <a:ext cx="322844" cy="3124925"/>
            </a:xfrm>
            <a:prstGeom prst="rect">
              <a:avLst/>
            </a:prstGeom>
          </p:spPr>
          <p:txBody>
            <a:bodyPr anchor="ctr" rtlCol="false" tIns="50800" lIns="50800" bIns="50800" rIns="50800"/>
            <a:lstStyle/>
            <a:p>
              <a:pPr algn="ctr">
                <a:lnSpc>
                  <a:spcPts val="2940"/>
                </a:lnSpc>
              </a:pPr>
            </a:p>
          </p:txBody>
        </p:sp>
      </p:grpSp>
      <p:sp>
        <p:nvSpPr>
          <p:cNvPr name="TextBox 7" id="7"/>
          <p:cNvSpPr txBox="true"/>
          <p:nvPr/>
        </p:nvSpPr>
        <p:spPr>
          <a:xfrm rot="0">
            <a:off x="518323" y="3035563"/>
            <a:ext cx="7871926" cy="1002665"/>
          </a:xfrm>
          <a:prstGeom prst="rect">
            <a:avLst/>
          </a:prstGeom>
        </p:spPr>
        <p:txBody>
          <a:bodyPr anchor="t" rtlCol="false" tIns="0" lIns="0" bIns="0" rIns="0">
            <a:spAutoFit/>
          </a:bodyPr>
          <a:lstStyle/>
          <a:p>
            <a:pPr algn="l">
              <a:lnSpc>
                <a:spcPts val="4060"/>
              </a:lnSpc>
              <a:spcBef>
                <a:spcPct val="0"/>
              </a:spcBef>
            </a:pPr>
            <a:r>
              <a:rPr lang="en-US" sz="2900">
                <a:solidFill>
                  <a:srgbClr val="1C2A37"/>
                </a:solidFill>
                <a:latin typeface="Montserrat"/>
                <a:ea typeface="Montserrat"/>
                <a:cs typeface="Montserrat"/>
                <a:sym typeface="Montserrat"/>
              </a:rPr>
              <a:t>1. More cancellations occur when prices are higher.</a:t>
            </a:r>
          </a:p>
        </p:txBody>
      </p:sp>
      <p:sp>
        <p:nvSpPr>
          <p:cNvPr name="TextBox 8" id="8"/>
          <p:cNvSpPr txBox="true"/>
          <p:nvPr/>
        </p:nvSpPr>
        <p:spPr>
          <a:xfrm rot="0">
            <a:off x="518323" y="4578103"/>
            <a:ext cx="7871926" cy="2031365"/>
          </a:xfrm>
          <a:prstGeom prst="rect">
            <a:avLst/>
          </a:prstGeom>
        </p:spPr>
        <p:txBody>
          <a:bodyPr anchor="t" rtlCol="false" tIns="0" lIns="0" bIns="0" rIns="0">
            <a:spAutoFit/>
          </a:bodyPr>
          <a:lstStyle/>
          <a:p>
            <a:pPr algn="l">
              <a:lnSpc>
                <a:spcPts val="4060"/>
              </a:lnSpc>
            </a:pPr>
            <a:r>
              <a:rPr lang="en-US" sz="2900">
                <a:solidFill>
                  <a:srgbClr val="1C2A37"/>
                </a:solidFill>
                <a:latin typeface="Montserrat"/>
                <a:ea typeface="Montserrat"/>
                <a:cs typeface="Montserrat"/>
                <a:sym typeface="Montserrat"/>
              </a:rPr>
              <a:t>2. When there is a longer waiting list, customers tend to cancel more frequently.</a:t>
            </a:r>
          </a:p>
          <a:p>
            <a:pPr algn="l">
              <a:lnSpc>
                <a:spcPts val="4060"/>
              </a:lnSpc>
              <a:spcBef>
                <a:spcPct val="0"/>
              </a:spcBef>
            </a:pPr>
          </a:p>
        </p:txBody>
      </p:sp>
      <p:sp>
        <p:nvSpPr>
          <p:cNvPr name="TextBox 9" id="9"/>
          <p:cNvSpPr txBox="true"/>
          <p:nvPr/>
        </p:nvSpPr>
        <p:spPr>
          <a:xfrm rot="0">
            <a:off x="518323" y="7149343"/>
            <a:ext cx="7871926" cy="1517015"/>
          </a:xfrm>
          <a:prstGeom prst="rect">
            <a:avLst/>
          </a:prstGeom>
        </p:spPr>
        <p:txBody>
          <a:bodyPr anchor="t" rtlCol="false" tIns="0" lIns="0" bIns="0" rIns="0">
            <a:spAutoFit/>
          </a:bodyPr>
          <a:lstStyle/>
          <a:p>
            <a:pPr algn="l">
              <a:lnSpc>
                <a:spcPts val="4060"/>
              </a:lnSpc>
              <a:spcBef>
                <a:spcPct val="0"/>
              </a:spcBef>
            </a:pPr>
            <a:r>
              <a:rPr lang="en-US" sz="2900">
                <a:solidFill>
                  <a:srgbClr val="1C2A37"/>
                </a:solidFill>
                <a:latin typeface="Montserrat"/>
                <a:ea typeface="Montserrat"/>
                <a:cs typeface="Montserrat"/>
                <a:sym typeface="Montserrat"/>
              </a:rPr>
              <a:t>3. The majority of clients are coming from offline travel agents to make their reservations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10800000">
            <a:off x="-6818587" y="9565640"/>
            <a:ext cx="16883966" cy="3161906"/>
          </a:xfrm>
          <a:custGeom>
            <a:avLst/>
            <a:gdLst/>
            <a:ahLst/>
            <a:cxnLst/>
            <a:rect r="r" b="b" t="t" l="l"/>
            <a:pathLst>
              <a:path h="3161906" w="16883966">
                <a:moveTo>
                  <a:pt x="16883966" y="0"/>
                </a:moveTo>
                <a:lnTo>
                  <a:pt x="0" y="0"/>
                </a:lnTo>
                <a:lnTo>
                  <a:pt x="0" y="3161907"/>
                </a:lnTo>
                <a:lnTo>
                  <a:pt x="16883966" y="3161907"/>
                </a:lnTo>
                <a:lnTo>
                  <a:pt x="16883966"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7259300" y="-159199"/>
            <a:ext cx="2601452" cy="11305792"/>
            <a:chOff x="0" y="0"/>
            <a:chExt cx="3468602" cy="15074390"/>
          </a:xfrm>
        </p:grpSpPr>
        <p:sp>
          <p:nvSpPr>
            <p:cNvPr name="Freeform 4" id="4"/>
            <p:cNvSpPr/>
            <p:nvPr/>
          </p:nvSpPr>
          <p:spPr>
            <a:xfrm flipH="true" flipV="false" rot="5400000">
              <a:off x="-6033519" y="6033519"/>
              <a:ext cx="14847586" cy="2780548"/>
            </a:xfrm>
            <a:custGeom>
              <a:avLst/>
              <a:gdLst/>
              <a:ahLst/>
              <a:cxnLst/>
              <a:rect r="r" b="b" t="t" l="l"/>
              <a:pathLst>
                <a:path h="2780548" w="14847586">
                  <a:moveTo>
                    <a:pt x="14847586" y="0"/>
                  </a:moveTo>
                  <a:lnTo>
                    <a:pt x="0" y="0"/>
                  </a:lnTo>
                  <a:lnTo>
                    <a:pt x="0" y="2780548"/>
                  </a:lnTo>
                  <a:lnTo>
                    <a:pt x="14847586" y="2780548"/>
                  </a:lnTo>
                  <a:lnTo>
                    <a:pt x="14847586"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true" flipV="false" rot="5400000">
              <a:off x="-5345465" y="6260322"/>
              <a:ext cx="14847586" cy="2780548"/>
            </a:xfrm>
            <a:custGeom>
              <a:avLst/>
              <a:gdLst/>
              <a:ahLst/>
              <a:cxnLst/>
              <a:rect r="r" b="b" t="t" l="l"/>
              <a:pathLst>
                <a:path h="2780548" w="14847586">
                  <a:moveTo>
                    <a:pt x="14847586" y="0"/>
                  </a:moveTo>
                  <a:lnTo>
                    <a:pt x="0" y="0"/>
                  </a:lnTo>
                  <a:lnTo>
                    <a:pt x="0" y="2780548"/>
                  </a:lnTo>
                  <a:lnTo>
                    <a:pt x="14847586" y="2780548"/>
                  </a:lnTo>
                  <a:lnTo>
                    <a:pt x="14847586"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6" id="6"/>
          <p:cNvSpPr/>
          <p:nvPr/>
        </p:nvSpPr>
        <p:spPr>
          <a:xfrm flipH="false" flipV="false" rot="0">
            <a:off x="2745457" y="1028700"/>
            <a:ext cx="11701046" cy="6581839"/>
          </a:xfrm>
          <a:custGeom>
            <a:avLst/>
            <a:gdLst/>
            <a:ahLst/>
            <a:cxnLst/>
            <a:rect r="r" b="b" t="t" l="l"/>
            <a:pathLst>
              <a:path h="6581839" w="11701046">
                <a:moveTo>
                  <a:pt x="0" y="0"/>
                </a:moveTo>
                <a:lnTo>
                  <a:pt x="11701047" y="0"/>
                </a:lnTo>
                <a:lnTo>
                  <a:pt x="11701047" y="6581839"/>
                </a:lnTo>
                <a:lnTo>
                  <a:pt x="0" y="6581839"/>
                </a:lnTo>
                <a:lnTo>
                  <a:pt x="0" y="0"/>
                </a:lnTo>
                <a:close/>
              </a:path>
            </a:pathLst>
          </a:custGeom>
          <a:blipFill>
            <a:blip r:embed="rId6"/>
            <a:stretch>
              <a:fillRect l="0" t="0" r="0" b="0"/>
            </a:stretch>
          </a:blipFill>
        </p:spPr>
      </p:sp>
      <p:sp>
        <p:nvSpPr>
          <p:cNvPr name="TextBox 7" id="7"/>
          <p:cNvSpPr txBox="true"/>
          <p:nvPr/>
        </p:nvSpPr>
        <p:spPr>
          <a:xfrm rot="0">
            <a:off x="2480646" y="8035639"/>
            <a:ext cx="12663285" cy="104782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Montserrat"/>
                <a:ea typeface="Montserrat"/>
                <a:cs typeface="Montserrat"/>
                <a:sym typeface="Montserrat"/>
              </a:rPr>
              <a:t>In comparison to resort hotels, city hotels have more bookings. It's possible that resort hotels are more expensive than those in cities.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774461" y="695689"/>
            <a:ext cx="13992658" cy="6104297"/>
          </a:xfrm>
          <a:custGeom>
            <a:avLst/>
            <a:gdLst/>
            <a:ahLst/>
            <a:cxnLst/>
            <a:rect r="r" b="b" t="t" l="l"/>
            <a:pathLst>
              <a:path h="6104297" w="13992658">
                <a:moveTo>
                  <a:pt x="0" y="0"/>
                </a:moveTo>
                <a:lnTo>
                  <a:pt x="13992658" y="0"/>
                </a:lnTo>
                <a:lnTo>
                  <a:pt x="13992658" y="6104297"/>
                </a:lnTo>
                <a:lnTo>
                  <a:pt x="0" y="6104297"/>
                </a:lnTo>
                <a:lnTo>
                  <a:pt x="0" y="0"/>
                </a:lnTo>
                <a:close/>
              </a:path>
            </a:pathLst>
          </a:custGeom>
          <a:blipFill>
            <a:blip r:embed="rId2"/>
            <a:stretch>
              <a:fillRect l="0" t="0" r="0" b="0"/>
            </a:stretch>
          </a:blipFill>
        </p:spPr>
      </p:sp>
      <p:sp>
        <p:nvSpPr>
          <p:cNvPr name="TextBox 3" id="3"/>
          <p:cNvSpPr txBox="true"/>
          <p:nvPr/>
        </p:nvSpPr>
        <p:spPr>
          <a:xfrm rot="0">
            <a:off x="2322439" y="7350643"/>
            <a:ext cx="13227390" cy="2114550"/>
          </a:xfrm>
          <a:prstGeom prst="rect">
            <a:avLst/>
          </a:prstGeom>
        </p:spPr>
        <p:txBody>
          <a:bodyPr anchor="t" rtlCol="false" tIns="0" lIns="0" bIns="0" rIns="0">
            <a:spAutoFit/>
          </a:bodyPr>
          <a:lstStyle/>
          <a:p>
            <a:pPr algn="just">
              <a:lnSpc>
                <a:spcPts val="4200"/>
              </a:lnSpc>
              <a:spcBef>
                <a:spcPct val="0"/>
              </a:spcBef>
            </a:pPr>
            <a:r>
              <a:rPr lang="en-US" sz="3000">
                <a:solidFill>
                  <a:srgbClr val="000000"/>
                </a:solidFill>
                <a:latin typeface="Montserrat"/>
                <a:ea typeface="Montserrat"/>
                <a:cs typeface="Montserrat"/>
                <a:sym typeface="Montserrat"/>
              </a:rPr>
              <a:t>The line graph above shows that, on certain days, the average daily rate for a city hotel is less than that of a resort hotel, and on other days, it is even less. It goes without saying that weekends and holidays may see a rise in resort hotel rates.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07532" y="510368"/>
            <a:ext cx="13121135" cy="6495066"/>
          </a:xfrm>
          <a:custGeom>
            <a:avLst/>
            <a:gdLst/>
            <a:ahLst/>
            <a:cxnLst/>
            <a:rect r="r" b="b" t="t" l="l"/>
            <a:pathLst>
              <a:path h="6495066" w="13121135">
                <a:moveTo>
                  <a:pt x="0" y="0"/>
                </a:moveTo>
                <a:lnTo>
                  <a:pt x="13121135" y="0"/>
                </a:lnTo>
                <a:lnTo>
                  <a:pt x="13121135" y="6495066"/>
                </a:lnTo>
                <a:lnTo>
                  <a:pt x="0" y="6495066"/>
                </a:lnTo>
                <a:lnTo>
                  <a:pt x="0" y="0"/>
                </a:lnTo>
                <a:close/>
              </a:path>
            </a:pathLst>
          </a:custGeom>
          <a:blipFill>
            <a:blip r:embed="rId2"/>
            <a:stretch>
              <a:fillRect l="-2018" t="0" r="-2018" b="-12441"/>
            </a:stretch>
          </a:blipFill>
        </p:spPr>
      </p:sp>
      <p:sp>
        <p:nvSpPr>
          <p:cNvPr name="TextBox 3" id="3"/>
          <p:cNvSpPr txBox="true"/>
          <p:nvPr/>
        </p:nvSpPr>
        <p:spPr>
          <a:xfrm rot="0">
            <a:off x="2875703" y="7296834"/>
            <a:ext cx="11584794" cy="2724785"/>
          </a:xfrm>
          <a:prstGeom prst="rect">
            <a:avLst/>
          </a:prstGeom>
        </p:spPr>
        <p:txBody>
          <a:bodyPr anchor="t" rtlCol="false" tIns="0" lIns="0" bIns="0" rIns="0">
            <a:spAutoFit/>
          </a:bodyPr>
          <a:lstStyle/>
          <a:p>
            <a:pPr algn="just">
              <a:lnSpc>
                <a:spcPts val="3640"/>
              </a:lnSpc>
              <a:spcBef>
                <a:spcPct val="0"/>
              </a:spcBef>
            </a:pPr>
            <a:r>
              <a:rPr lang="en-US" sz="2600">
                <a:solidFill>
                  <a:srgbClr val="000000"/>
                </a:solidFill>
                <a:latin typeface="Montserrat"/>
                <a:ea typeface="Montserrat"/>
                <a:cs typeface="Montserrat"/>
                <a:sym typeface="Montserrat"/>
              </a:rPr>
              <a:t>We have developed a grouped bar graph to analyze the months with the highest and lowest reservation levels according to reservation status. As can be seen, both the number of confirmed reservations and the number of canceled reservations is largest in the month of August. whereas January is the month with the most canceled reservations.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DAGVchdcEws</dc:identifier>
  <dcterms:modified xsi:type="dcterms:W3CDTF">2011-08-01T06:04:30Z</dcterms:modified>
  <cp:revision>1</cp:revision>
  <dc:title>Hotel Booking</dc:title>
</cp:coreProperties>
</file>

<file path=docProps/thumbnail.jpeg>
</file>